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58" r:id="rId4"/>
    <p:sldId id="259" r:id="rId5"/>
    <p:sldId id="260" r:id="rId6"/>
    <p:sldId id="262" r:id="rId7"/>
    <p:sldId id="266" r:id="rId8"/>
    <p:sldId id="264" r:id="rId9"/>
    <p:sldId id="265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BA4DC-8FCD-380C-9EBB-8AB2BEADAD75}" v="331" dt="2022-05-16T11:57:16.985"/>
    <p1510:client id="{C7387598-3E4A-05FE-0E28-09556481147E}" v="1393" dt="2023-04-04T09:10:12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04.04.2023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04.04.2023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C27BEBF5-90A1-1046-FBEA-97AF031BB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8410" b="6039"/>
          <a:stretch/>
        </p:blipFill>
        <p:spPr>
          <a:xfrm>
            <a:off x="-305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8109" y="1805854"/>
            <a:ext cx="9795637" cy="14176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cap="all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Fira Sans" panose="020B0503050000020004" pitchFamily="34" charset="0"/>
              </a:rPr>
              <a:t>Edukacja</a:t>
            </a:r>
            <a:r>
              <a:rPr lang="en-US" sz="4800" b="1" cap="all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br>
              <a:rPr lang="pl-PL" sz="4800" b="1" cap="all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Fira Sans" panose="020B0503050000020004" pitchFamily="34" charset="0"/>
              </a:rPr>
            </a:br>
            <a:r>
              <a:rPr lang="en-US" sz="4800" b="1" cap="all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Fira Sans" panose="020B0503050000020004" pitchFamily="34" charset="0"/>
              </a:rPr>
              <a:t>uważna</a:t>
            </a:r>
            <a:r>
              <a:rPr lang="en-US" sz="4800" b="1" cap="all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en-US" sz="4800" b="1" cap="all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Fira Sans" panose="020B0503050000020004" pitchFamily="34" charset="0"/>
              </a:rPr>
              <a:t>na</a:t>
            </a:r>
            <a:r>
              <a:rPr lang="en-US" sz="4800" b="1" cap="all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en-US" sz="4800" b="1" cap="all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Fira Sans" panose="020B0503050000020004" pitchFamily="34" charset="0"/>
              </a:rPr>
              <a:t>traumę</a:t>
            </a:r>
            <a:endParaRPr lang="en-US" sz="4800" b="1" cap="all" dirty="0">
              <a:ln w="22225">
                <a:solidFill>
                  <a:schemeClr val="tx1"/>
                </a:solidFill>
                <a:miter lim="800000"/>
              </a:ln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F396D1AB-3BD6-54E2-1CA4-A7CDD3B0FEA5}"/>
              </a:ext>
            </a:extLst>
          </p:cNvPr>
          <p:cNvSpPr txBox="1">
            <a:spLocks/>
          </p:cNvSpPr>
          <p:nvPr/>
        </p:nvSpPr>
        <p:spPr>
          <a:xfrm>
            <a:off x="1948872" y="210595"/>
            <a:ext cx="7804727" cy="848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Fira Sans" panose="020B0503050000020004" pitchFamily="34" charset="0"/>
              </a:rPr>
              <a:t>Wsparcie</a:t>
            </a:r>
            <a:r>
              <a:rPr lang="en-US" b="1" dirty="0">
                <a:latin typeface="Fira Sans" panose="020B0503050000020004" pitchFamily="34" charset="0"/>
              </a:rPr>
              <a:t> </a:t>
            </a:r>
            <a:r>
              <a:rPr lang="en-US" b="1" dirty="0" err="1">
                <a:latin typeface="Fira Sans" panose="020B0503050000020004" pitchFamily="34" charset="0"/>
              </a:rPr>
              <a:t>uczniów</a:t>
            </a:r>
            <a:r>
              <a:rPr lang="en-US" b="1" dirty="0">
                <a:latin typeface="Fira Sans" panose="020B0503050000020004" pitchFamily="34" charset="0"/>
              </a:rPr>
              <a:t> </a:t>
            </a:r>
            <a:r>
              <a:rPr lang="en-US" b="1" dirty="0" err="1">
                <a:latin typeface="Fira Sans" panose="020B0503050000020004" pitchFamily="34" charset="0"/>
              </a:rPr>
              <a:t>uchodźców</a:t>
            </a:r>
            <a:r>
              <a:rPr lang="en-US" b="1" dirty="0">
                <a:latin typeface="Fira Sans" panose="020B0503050000020004" pitchFamily="34" charset="0"/>
              </a:rPr>
              <a:t> z Ukrainy </a:t>
            </a:r>
            <a:r>
              <a:rPr lang="en-US" b="1" dirty="0" err="1">
                <a:latin typeface="Fira Sans" panose="020B0503050000020004" pitchFamily="34" charset="0"/>
              </a:rPr>
              <a:t>realizowane</a:t>
            </a:r>
            <a:r>
              <a:rPr lang="en-US" b="1" dirty="0">
                <a:latin typeface="Fira Sans" panose="020B0503050000020004" pitchFamily="34" charset="0"/>
              </a:rPr>
              <a:t> </a:t>
            </a:r>
            <a:endParaRPr lang="pl-PL" b="1" dirty="0">
              <a:latin typeface="Fira Sans" panose="020B0503050000020004" pitchFamily="34" charset="0"/>
            </a:endParaRPr>
          </a:p>
          <a:p>
            <a:r>
              <a:rPr lang="en-US" b="1" dirty="0">
                <a:latin typeface="Fira Sans" panose="020B0503050000020004" pitchFamily="34" charset="0"/>
              </a:rPr>
              <a:t>w </a:t>
            </a:r>
            <a:r>
              <a:rPr lang="en-US" b="1" dirty="0" err="1">
                <a:latin typeface="Fira Sans" panose="020B0503050000020004" pitchFamily="34" charset="0"/>
              </a:rPr>
              <a:t>pomorskich</a:t>
            </a:r>
            <a:r>
              <a:rPr lang="en-US" b="1" dirty="0">
                <a:latin typeface="Fira Sans" panose="020B0503050000020004" pitchFamily="34" charset="0"/>
              </a:rPr>
              <a:t> </a:t>
            </a:r>
            <a:r>
              <a:rPr lang="en-US" b="1" dirty="0" err="1">
                <a:latin typeface="Fira Sans" panose="020B0503050000020004" pitchFamily="34" charset="0"/>
              </a:rPr>
              <a:t>szkołach</a:t>
            </a:r>
            <a:r>
              <a:rPr lang="en-US" b="1" dirty="0">
                <a:latin typeface="Fira Sans" panose="020B0503050000020004" pitchFamily="34" charset="0"/>
              </a:rPr>
              <a:t> </a:t>
            </a:r>
            <a:r>
              <a:rPr lang="en-US" b="1" dirty="0" err="1">
                <a:latin typeface="Fira Sans" panose="020B0503050000020004" pitchFamily="34" charset="0"/>
              </a:rPr>
              <a:t>i</a:t>
            </a:r>
            <a:r>
              <a:rPr lang="en-US" b="1" dirty="0">
                <a:latin typeface="Fira Sans" panose="020B0503050000020004" pitchFamily="34" charset="0"/>
              </a:rPr>
              <a:t> </a:t>
            </a:r>
            <a:r>
              <a:rPr lang="en-US" b="1" dirty="0" err="1">
                <a:latin typeface="Fira Sans" panose="020B0503050000020004" pitchFamily="34" charset="0"/>
              </a:rPr>
              <a:t>placówkach</a:t>
            </a:r>
            <a:r>
              <a:rPr lang="en-US" b="1" dirty="0">
                <a:latin typeface="Fira Sans" panose="020B0503050000020004" pitchFamily="34" charset="0"/>
              </a:rPr>
              <a:t> </a:t>
            </a:r>
            <a:r>
              <a:rPr lang="en-US" b="1" dirty="0" err="1">
                <a:latin typeface="Fira Sans" panose="020B0503050000020004" pitchFamily="34" charset="0"/>
              </a:rPr>
              <a:t>oświatowych</a:t>
            </a:r>
            <a:endParaRPr lang="pl-PL" b="1" dirty="0" err="1">
              <a:latin typeface="Fira Sans" panose="020B0503050000020004" pitchFamily="34" charset="0"/>
              <a:cs typeface="Calibri" panose="020F0502020204030204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C5A6EBBE-2EEF-4BFC-B8FF-52DDC9204397}"/>
              </a:ext>
            </a:extLst>
          </p:cNvPr>
          <p:cNvSpPr txBox="1">
            <a:spLocks/>
          </p:cNvSpPr>
          <p:nvPr/>
        </p:nvSpPr>
        <p:spPr>
          <a:xfrm>
            <a:off x="2086920" y="4286293"/>
            <a:ext cx="3565733" cy="1116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800" b="1" dirty="0">
                <a:latin typeface="Fira Sans" panose="020B0503050000020004" pitchFamily="34" charset="0"/>
              </a:rPr>
              <a:t>Katarzyna Rodziewicz</a:t>
            </a:r>
          </a:p>
          <a:p>
            <a:pPr algn="l"/>
            <a:r>
              <a:rPr lang="pl-PL" sz="1800" b="1" dirty="0">
                <a:latin typeface="Fira Sans" panose="020B0503050000020004" pitchFamily="34" charset="0"/>
                <a:cs typeface="Calibri" panose="020F0502020204030204"/>
              </a:rPr>
              <a:t>Pomorski Ośrodek Doskonalenia </a:t>
            </a:r>
          </a:p>
          <a:p>
            <a:pPr algn="l"/>
            <a:r>
              <a:rPr lang="pl-PL" sz="1800" b="1" dirty="0">
                <a:latin typeface="Fira Sans" panose="020B0503050000020004" pitchFamily="34" charset="0"/>
                <a:cs typeface="Calibri" panose="020F0502020204030204"/>
              </a:rPr>
              <a:t>Nauczycieli w Słupsku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E8CB48A-C3F0-4470-98B3-5221DCA69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82" y="5934820"/>
            <a:ext cx="4211782" cy="8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9" descr="Obraz zawierający osoba, żółty&#10;&#10;Opis wygenerowany automatycznie">
            <a:extLst>
              <a:ext uri="{FF2B5EF4-FFF2-40B4-BE49-F238E27FC236}">
                <a16:creationId xmlns:a16="http://schemas.microsoft.com/office/drawing/2014/main" id="{CD3676D3-E2E8-991D-2C63-4C197CF088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39" r="45012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0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87C55A-8236-1EC6-37BD-F1690C82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573" y="124979"/>
            <a:ext cx="5294261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>
                <a:latin typeface="Fira Sans" panose="020B0503050000020004" pitchFamily="34" charset="0"/>
              </a:rPr>
              <a:t>JAK </a:t>
            </a:r>
            <a:r>
              <a:rPr lang="en-US" b="1" cap="all" dirty="0" err="1">
                <a:latin typeface="Fira Sans" panose="020B0503050000020004" pitchFamily="34" charset="0"/>
              </a:rPr>
              <a:t>pomagamy</a:t>
            </a:r>
            <a:r>
              <a:rPr lang="en-US" b="1" cap="all" dirty="0">
                <a:latin typeface="Fira Sans" panose="020B0503050000020004" pitchFamily="34" charset="0"/>
              </a:rPr>
              <a:t>?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925C2-D06A-2F5C-2D02-6E9011452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2527" y="1684362"/>
            <a:ext cx="5026890" cy="44650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err="1">
                <a:latin typeface="Fira Sans" panose="020B0503050000020004" pitchFamily="34" charset="0"/>
              </a:rPr>
              <a:t>Kontekst</a:t>
            </a:r>
            <a:r>
              <a:rPr lang="en-US" sz="3600" b="1" dirty="0">
                <a:latin typeface="Fira Sans" panose="020B0503050000020004" pitchFamily="34" charset="0"/>
              </a:rPr>
              <a:t> </a:t>
            </a:r>
            <a:r>
              <a:rPr lang="en-US" sz="3600" b="1" dirty="0" err="1">
                <a:latin typeface="Fira Sans" panose="020B0503050000020004" pitchFamily="34" charset="0"/>
              </a:rPr>
              <a:t>emocjonalny</a:t>
            </a:r>
            <a:endParaRPr lang="pl-PL" sz="3600" b="1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</a:pPr>
            <a:endParaRPr lang="pl-PL" sz="20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Fira Sans" panose="020B0503050000020004" pitchFamily="34" charset="0"/>
              </a:rPr>
              <a:t>Udzielenie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pomocy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psychologicznej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rodzicom</a:t>
            </a:r>
            <a:r>
              <a:rPr lang="pl-PL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i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dziecku</a:t>
            </a:r>
            <a:endParaRPr lang="en-US" sz="2000" dirty="0">
              <a:latin typeface="Fira Sans" panose="020B05030500000200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Fira Sans" panose="020B0503050000020004" pitchFamily="34" charset="0"/>
              </a:rPr>
              <a:t>Poszerzanie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wiedzy</a:t>
            </a:r>
            <a:r>
              <a:rPr lang="en-US" sz="2000" dirty="0">
                <a:latin typeface="Fira Sans" panose="020B0503050000020004" pitchFamily="34" charset="0"/>
              </a:rPr>
              <a:t> o </a:t>
            </a:r>
            <a:r>
              <a:rPr lang="en-US" sz="2000" dirty="0" err="1">
                <a:latin typeface="Fira Sans" panose="020B0503050000020004" pitchFamily="34" charset="0"/>
              </a:rPr>
              <a:t>traumie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i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stresie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pourazowym</a:t>
            </a:r>
            <a:endParaRPr lang="en-US" sz="2000" dirty="0" err="1">
              <a:latin typeface="Fira Sans" panose="020B05030500000200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Fira Sans" panose="020B0503050000020004" pitchFamily="34" charset="0"/>
              </a:rPr>
              <a:t>Szkolenia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dla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nauczycieli</a:t>
            </a:r>
            <a:r>
              <a:rPr lang="en-US" sz="2000" dirty="0">
                <a:latin typeface="Fira Sans" panose="020B0503050000020004" pitchFamily="34" charset="0"/>
              </a:rPr>
              <a:t> z </a:t>
            </a:r>
            <a:r>
              <a:rPr lang="en-US" sz="2000" dirty="0" err="1">
                <a:latin typeface="Fira Sans" panose="020B0503050000020004" pitchFamily="34" charset="0"/>
              </a:rPr>
              <a:t>zakresu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strategii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zaradczych</a:t>
            </a:r>
            <a:endParaRPr lang="en-US" sz="2000" dirty="0" err="1">
              <a:latin typeface="Fira Sans" panose="020B05030500000200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Fira Sans" panose="020B0503050000020004" pitchFamily="34" charset="0"/>
              </a:rPr>
              <a:t>Zespoły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problemowe</a:t>
            </a:r>
            <a:endParaRPr lang="en-US" sz="2000" dirty="0" err="1">
              <a:latin typeface="Fira Sans" panose="020B05030500000200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Fira Sans" panose="020B0503050000020004" pitchFamily="34" charset="0"/>
              </a:rPr>
              <a:t>Indywidualne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konsultacje</a:t>
            </a:r>
            <a:endParaRPr lang="en-US" sz="2000" dirty="0" err="1">
              <a:latin typeface="Fira Sans" panose="020B05030500000200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Fira Sans" panose="020B05030500000200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B96539D-D85A-4F11-AABF-F69F08A70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5" y="6149437"/>
            <a:ext cx="3137819" cy="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0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87C55A-8236-1EC6-37BD-F1690C82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463" y="203777"/>
            <a:ext cx="538710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>
                <a:latin typeface="Fira Sans" panose="020B0503050000020004" pitchFamily="34" charset="0"/>
              </a:rPr>
              <a:t>JAK </a:t>
            </a:r>
            <a:r>
              <a:rPr lang="en-US" b="1" cap="all" dirty="0" err="1">
                <a:latin typeface="Fira Sans" panose="020B0503050000020004" pitchFamily="34" charset="0"/>
              </a:rPr>
              <a:t>pomagamy</a:t>
            </a:r>
            <a:r>
              <a:rPr lang="en-US" b="1" cap="all" dirty="0">
                <a:latin typeface="Fira Sans" panose="020B0503050000020004" pitchFamily="34" charset="0"/>
              </a:rPr>
              <a:t>? </a:t>
            </a:r>
          </a:p>
        </p:txBody>
      </p:sp>
      <p:pic>
        <p:nvPicPr>
          <p:cNvPr id="9" name="Obraz 9" descr="Obraz zawierający osoba, żółty&#10;&#10;Opis wygenerowany automatycznie">
            <a:extLst>
              <a:ext uri="{FF2B5EF4-FFF2-40B4-BE49-F238E27FC236}">
                <a16:creationId xmlns:a16="http://schemas.microsoft.com/office/drawing/2014/main" id="{CD3676D3-E2E8-991D-2C63-4C197CF088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352" r="47725" b="1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925C2-D06A-2F5C-2D02-6E9011452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8463" y="1456050"/>
            <a:ext cx="6002482" cy="469197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200" b="1" dirty="0" err="1">
                <a:latin typeface="Fira Sans" panose="020B0503050000020004" pitchFamily="34" charset="0"/>
              </a:rPr>
              <a:t>Kontekst</a:t>
            </a:r>
            <a:r>
              <a:rPr lang="en-US" sz="4200" b="1" dirty="0">
                <a:latin typeface="Fira Sans" panose="020B0503050000020004" pitchFamily="34" charset="0"/>
              </a:rPr>
              <a:t> </a:t>
            </a:r>
            <a:r>
              <a:rPr lang="en-US" sz="4200" b="1" dirty="0" err="1">
                <a:latin typeface="Fira Sans" panose="020B0503050000020004" pitchFamily="34" charset="0"/>
              </a:rPr>
              <a:t>społeczny</a:t>
            </a:r>
            <a:endParaRPr lang="en-US" sz="4200" b="1" dirty="0" err="1">
              <a:latin typeface="Fira Sans" panose="020B0503050000020004" pitchFamily="34" charset="0"/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endParaRPr lang="pl-PL" sz="2000" dirty="0">
              <a:latin typeface="Fira Sans" panose="020B05030500000200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200" dirty="0" err="1">
                <a:latin typeface="Fira Sans" panose="020B0503050000020004" pitchFamily="34" charset="0"/>
              </a:rPr>
              <a:t>Powołanie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zespół</a:t>
            </a:r>
            <a:r>
              <a:rPr lang="en-US" sz="3200" dirty="0">
                <a:latin typeface="Fira Sans" panose="020B0503050000020004" pitchFamily="34" charset="0"/>
              </a:rPr>
              <a:t> ds. </a:t>
            </a:r>
            <a:r>
              <a:rPr lang="en-US" sz="3200" dirty="0" err="1">
                <a:latin typeface="Fira Sans" panose="020B0503050000020004" pitchFamily="34" charset="0"/>
              </a:rPr>
              <a:t>uchodźców</a:t>
            </a:r>
            <a:endParaRPr lang="en-US" sz="3200" dirty="0" err="1">
              <a:latin typeface="Fira Sans" panose="020B0503050000020004" pitchFamily="34" charset="0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3200" dirty="0" err="1">
                <a:latin typeface="Fira Sans" panose="020B0503050000020004" pitchFamily="34" charset="0"/>
              </a:rPr>
              <a:t>Pomoc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rodzinom</a:t>
            </a:r>
            <a:r>
              <a:rPr lang="en-US" sz="3200" dirty="0">
                <a:latin typeface="Fira Sans" panose="020B0503050000020004" pitchFamily="34" charset="0"/>
              </a:rPr>
              <a:t> w </a:t>
            </a:r>
            <a:r>
              <a:rPr lang="en-US" sz="3200" dirty="0" err="1">
                <a:latin typeface="Fira Sans" panose="020B0503050000020004" pitchFamily="34" charset="0"/>
              </a:rPr>
              <a:t>znalezieniu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sposobów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zaspokojenia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podstawowych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potrzeb</a:t>
            </a:r>
            <a:r>
              <a:rPr lang="en-US" sz="3200" dirty="0">
                <a:latin typeface="Fira Sans" panose="020B0503050000020004" pitchFamily="34" charset="0"/>
              </a:rPr>
              <a:t> </a:t>
            </a:r>
            <a:r>
              <a:rPr lang="en-US" sz="3200" dirty="0" err="1">
                <a:latin typeface="Fira Sans" panose="020B0503050000020004" pitchFamily="34" charset="0"/>
              </a:rPr>
              <a:t>życiowych</a:t>
            </a:r>
            <a:r>
              <a:rPr lang="en-US" sz="3200" dirty="0">
                <a:latin typeface="Fira Sans" panose="020B0503050000020004" pitchFamily="34" charset="0"/>
              </a:rPr>
              <a:t> (</a:t>
            </a:r>
            <a:r>
              <a:rPr lang="en-US" sz="3200" dirty="0" err="1">
                <a:latin typeface="Fira Sans" panose="020B0503050000020004" pitchFamily="34" charset="0"/>
              </a:rPr>
              <a:t>zbiórki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odzieży</a:t>
            </a:r>
            <a:r>
              <a:rPr lang="en-US" sz="3200" dirty="0">
                <a:latin typeface="Fira Sans" panose="020B0503050000020004" pitchFamily="34" charset="0"/>
              </a:rPr>
              <a:t>, </a:t>
            </a:r>
            <a:r>
              <a:rPr lang="en-US" sz="3200" dirty="0" err="1">
                <a:latin typeface="Fira Sans" panose="020B0503050000020004" pitchFamily="34" charset="0"/>
              </a:rPr>
              <a:t>przyborów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szkolnych</a:t>
            </a:r>
            <a:r>
              <a:rPr lang="en-US" sz="3200" dirty="0">
                <a:latin typeface="Fira Sans" panose="020B0503050000020004" pitchFamily="34" charset="0"/>
              </a:rPr>
              <a:t>, </a:t>
            </a:r>
            <a:r>
              <a:rPr lang="en-US" sz="3200" dirty="0" err="1">
                <a:latin typeface="Fira Sans" panose="020B0503050000020004" pitchFamily="34" charset="0"/>
              </a:rPr>
              <a:t>jedzenia</a:t>
            </a:r>
            <a:r>
              <a:rPr lang="en-US" sz="3200" dirty="0">
                <a:latin typeface="Fira Sans" panose="020B0503050000020004" pitchFamily="34" charset="0"/>
              </a:rPr>
              <a:t> o </a:t>
            </a:r>
            <a:r>
              <a:rPr lang="en-US" sz="3200" dirty="0" err="1">
                <a:latin typeface="Fira Sans" panose="020B0503050000020004" pitchFamily="34" charset="0"/>
              </a:rPr>
              <a:t>długim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terminie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przydatności</a:t>
            </a:r>
            <a:r>
              <a:rPr lang="en-US" sz="3200" dirty="0">
                <a:latin typeface="Fira Sans" panose="020B0503050000020004" pitchFamily="34" charset="0"/>
              </a:rPr>
              <a:t>)</a:t>
            </a:r>
            <a:endParaRPr lang="en-US" sz="3200" dirty="0">
              <a:latin typeface="Fira Sans" panose="020B0503050000020004" pitchFamily="34" charset="0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3200" dirty="0" err="1">
                <a:latin typeface="Fira Sans" panose="020B0503050000020004" pitchFamily="34" charset="0"/>
              </a:rPr>
              <a:t>Imprezy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integracyjne</a:t>
            </a:r>
            <a:r>
              <a:rPr lang="en-US" sz="3200" dirty="0">
                <a:latin typeface="Fira Sans" panose="020B0503050000020004" pitchFamily="34" charset="0"/>
              </a:rPr>
              <a:t>:  </a:t>
            </a:r>
            <a:r>
              <a:rPr lang="en-US" sz="3200" dirty="0" err="1">
                <a:latin typeface="Fira Sans" panose="020B0503050000020004" pitchFamily="34" charset="0"/>
              </a:rPr>
              <a:t>wycieczki</a:t>
            </a:r>
            <a:r>
              <a:rPr lang="en-US" sz="3200" dirty="0">
                <a:latin typeface="Fira Sans" panose="020B0503050000020004" pitchFamily="34" charset="0"/>
              </a:rPr>
              <a:t>, </a:t>
            </a:r>
            <a:r>
              <a:rPr lang="en-US" sz="3200" dirty="0" err="1">
                <a:latin typeface="Fira Sans" panose="020B0503050000020004" pitchFamily="34" charset="0"/>
              </a:rPr>
              <a:t>warsztaty</a:t>
            </a:r>
            <a:r>
              <a:rPr lang="en-US" sz="3200" dirty="0">
                <a:latin typeface="Fira Sans" panose="020B0503050000020004" pitchFamily="34" charset="0"/>
              </a:rPr>
              <a:t>, </a:t>
            </a:r>
            <a:r>
              <a:rPr lang="en-US" sz="3200" dirty="0" err="1">
                <a:latin typeface="Fira Sans" panose="020B0503050000020004" pitchFamily="34" charset="0"/>
              </a:rPr>
              <a:t>wyjścia</a:t>
            </a:r>
            <a:r>
              <a:rPr lang="en-US" sz="3200" dirty="0">
                <a:latin typeface="Fira Sans" panose="020B0503050000020004" pitchFamily="34" charset="0"/>
              </a:rPr>
              <a:t> do kina, </a:t>
            </a:r>
            <a:r>
              <a:rPr lang="en-US" sz="3200" dirty="0" err="1">
                <a:latin typeface="Fira Sans" panose="020B0503050000020004" pitchFamily="34" charset="0"/>
              </a:rPr>
              <a:t>udział</a:t>
            </a:r>
            <a:r>
              <a:rPr lang="en-US" sz="3200" dirty="0">
                <a:latin typeface="Fira Sans" panose="020B0503050000020004" pitchFamily="34" charset="0"/>
              </a:rPr>
              <a:t> w </a:t>
            </a:r>
            <a:r>
              <a:rPr lang="en-US" sz="3200" dirty="0" err="1">
                <a:latin typeface="Fira Sans" panose="020B0503050000020004" pitchFamily="34" charset="0"/>
              </a:rPr>
              <a:t>akcjach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br>
              <a:rPr lang="pl-PL" sz="3200" dirty="0">
                <a:latin typeface="Fira Sans" panose="020B0503050000020004" pitchFamily="34" charset="0"/>
              </a:rPr>
            </a:br>
            <a:r>
              <a:rPr lang="en-US" sz="3200" dirty="0" err="1">
                <a:latin typeface="Fira Sans" panose="020B0503050000020004" pitchFamily="34" charset="0"/>
              </a:rPr>
              <a:t>i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uroczystościach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szkolnych</a:t>
            </a:r>
            <a:endParaRPr lang="en-US" sz="3200" dirty="0">
              <a:latin typeface="Fira Sans" panose="020B0503050000020004" pitchFamily="34" charset="0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3200" dirty="0" err="1">
                <a:latin typeface="Fira Sans" panose="020B0503050000020004" pitchFamily="34" charset="0"/>
              </a:rPr>
              <a:t>Pedagogizacja</a:t>
            </a:r>
            <a:r>
              <a:rPr lang="en-US" sz="3200" dirty="0">
                <a:latin typeface="Fira Sans" panose="020B0503050000020004" pitchFamily="34" charset="0"/>
              </a:rPr>
              <a:t> </a:t>
            </a:r>
            <a:r>
              <a:rPr lang="en-US" sz="3200" dirty="0" err="1">
                <a:latin typeface="Fira Sans" panose="020B0503050000020004" pitchFamily="34" charset="0"/>
              </a:rPr>
              <a:t>rodziców</a:t>
            </a:r>
            <a:r>
              <a:rPr lang="en-US" sz="3200" dirty="0">
                <a:latin typeface="Fira Sans" panose="020B0503050000020004" pitchFamily="34" charset="0"/>
              </a:rPr>
              <a:t> </a:t>
            </a:r>
            <a:r>
              <a:rPr lang="en-US" sz="3200" dirty="0" err="1">
                <a:latin typeface="Fira Sans" panose="020B0503050000020004" pitchFamily="34" charset="0"/>
              </a:rPr>
              <a:t>dzieci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ukraińskich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br>
              <a:rPr lang="pl-PL" sz="3200" dirty="0">
                <a:latin typeface="Fira Sans" panose="020B0503050000020004" pitchFamily="34" charset="0"/>
              </a:rPr>
            </a:br>
            <a:r>
              <a:rPr lang="en-US" sz="3200" dirty="0">
                <a:latin typeface="Fira Sans" panose="020B0503050000020004" pitchFamily="34" charset="0"/>
              </a:rPr>
              <a:t>w </a:t>
            </a:r>
            <a:r>
              <a:rPr lang="en-US" sz="3200" dirty="0" err="1">
                <a:latin typeface="Fira Sans" panose="020B0503050000020004" pitchFamily="34" charset="0"/>
              </a:rPr>
              <a:t>kontekście</a:t>
            </a:r>
            <a:r>
              <a:rPr lang="en-US" sz="3200" dirty="0">
                <a:latin typeface="Fira Sans" panose="020B0503050000020004" pitchFamily="34" charset="0"/>
              </a:rPr>
              <a:t> </a:t>
            </a:r>
            <a:r>
              <a:rPr lang="en-US" sz="3200" dirty="0" err="1">
                <a:latin typeface="Fira Sans" panose="020B0503050000020004" pitchFamily="34" charset="0"/>
              </a:rPr>
              <a:t>organizacji</a:t>
            </a:r>
            <a:r>
              <a:rPr lang="en-US" sz="3200" dirty="0">
                <a:latin typeface="Fira Sans" panose="020B0503050000020004" pitchFamily="34" charset="0"/>
              </a:rPr>
              <a:t> </a:t>
            </a:r>
            <a:r>
              <a:rPr lang="en-US" sz="3200" dirty="0" err="1">
                <a:latin typeface="Fira Sans" panose="020B0503050000020004" pitchFamily="34" charset="0"/>
              </a:rPr>
              <a:t>nauki</a:t>
            </a:r>
            <a:r>
              <a:rPr lang="en-US" sz="3200" dirty="0">
                <a:latin typeface="Fira Sans" panose="020B0503050000020004" pitchFamily="34" charset="0"/>
              </a:rPr>
              <a:t> w </a:t>
            </a:r>
            <a:r>
              <a:rPr lang="en-US" sz="3200" dirty="0" err="1">
                <a:latin typeface="Fira Sans" panose="020B0503050000020004" pitchFamily="34" charset="0"/>
              </a:rPr>
              <a:t>polskiej</a:t>
            </a:r>
            <a:r>
              <a:rPr lang="en-US" sz="3200" dirty="0">
                <a:latin typeface="Fira Sans" panose="020B0503050000020004" pitchFamily="34" charset="0"/>
              </a:rPr>
              <a:t> </a:t>
            </a:r>
            <a:r>
              <a:rPr lang="en-US" sz="3200" dirty="0" err="1">
                <a:latin typeface="Fira Sans" panose="020B0503050000020004" pitchFamily="34" charset="0"/>
              </a:rPr>
              <a:t>szkole</a:t>
            </a:r>
            <a:endParaRPr lang="en-US" sz="3200" dirty="0">
              <a:latin typeface="Fira Sans" panose="020B0503050000020004" pitchFamily="34" charset="0"/>
              <a:cs typeface="Calibri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Fira Sans" panose="020B05030500000200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55890E6-5299-44FC-8FD1-F682E2F91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5" y="6149437"/>
            <a:ext cx="3137819" cy="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2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2" descr="Obraz zawierający tekst, na wolnym powietrzu, trawa, ulica&#10;&#10;Opis wygenerowany automatycznie">
            <a:extLst>
              <a:ext uri="{FF2B5EF4-FFF2-40B4-BE49-F238E27FC236}">
                <a16:creationId xmlns:a16="http://schemas.microsoft.com/office/drawing/2014/main" id="{14F6CA2D-9620-EAF0-4CB7-25D9432777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71" r="2412" b="-1"/>
          <a:stretch/>
        </p:blipFill>
        <p:spPr>
          <a:xfrm>
            <a:off x="-17935" y="-73891"/>
            <a:ext cx="966964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87C55A-8236-1EC6-37BD-F1690C82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619" y="174782"/>
            <a:ext cx="5135048" cy="9428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cap="all" dirty="0" err="1">
                <a:latin typeface="Fira Sans" panose="020B0503050000020004" pitchFamily="34" charset="0"/>
              </a:rPr>
              <a:t>akualne</a:t>
            </a:r>
            <a:r>
              <a:rPr lang="en-US" sz="4000" b="1" cap="all" dirty="0">
                <a:latin typeface="Fira Sans" panose="020B0503050000020004" pitchFamily="34" charset="0"/>
              </a:rPr>
              <a:t> </a:t>
            </a:r>
            <a:r>
              <a:rPr lang="en-US" sz="4000" b="1" cap="all" dirty="0" err="1">
                <a:latin typeface="Fira Sans" panose="020B0503050000020004" pitchFamily="34" charset="0"/>
              </a:rPr>
              <a:t>potrzeby</a:t>
            </a:r>
            <a:endParaRPr lang="en-US" sz="4000" b="1" cap="all" dirty="0">
              <a:latin typeface="Fira Sans" panose="020B05030500000200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925C2-D06A-2F5C-2D02-6E9011452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4619" y="1502858"/>
            <a:ext cx="5421746" cy="479438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latin typeface="Fira Sans" panose="020B0503050000020004" pitchFamily="34" charset="0"/>
              </a:rPr>
              <a:t>Przeniesienie</a:t>
            </a:r>
            <a:r>
              <a:rPr lang="en-US" sz="2400" b="1" dirty="0">
                <a:latin typeface="Fira Sans" panose="020B0503050000020004" pitchFamily="34" charset="0"/>
              </a:rPr>
              <a:t> </a:t>
            </a:r>
            <a:r>
              <a:rPr lang="en-US" sz="2400" b="1" dirty="0" err="1">
                <a:latin typeface="Fira Sans" panose="020B0503050000020004" pitchFamily="34" charset="0"/>
              </a:rPr>
              <a:t>uwagi</a:t>
            </a:r>
            <a:r>
              <a:rPr lang="en-US" sz="2400" b="1" dirty="0">
                <a:latin typeface="Fira Sans" panose="020B0503050000020004" pitchFamily="34" charset="0"/>
              </a:rPr>
              <a:t> </a:t>
            </a:r>
            <a:r>
              <a:rPr lang="en-US" sz="2400" b="1" dirty="0" err="1">
                <a:latin typeface="Fira Sans" panose="020B0503050000020004" pitchFamily="34" charset="0"/>
              </a:rPr>
              <a:t>i</a:t>
            </a:r>
            <a:r>
              <a:rPr lang="en-US" sz="2400" b="1" dirty="0">
                <a:latin typeface="Fira Sans" panose="020B0503050000020004" pitchFamily="34" charset="0"/>
              </a:rPr>
              <a:t> </a:t>
            </a:r>
            <a:r>
              <a:rPr lang="en-US" sz="2400" b="1" dirty="0" err="1">
                <a:latin typeface="Fira Sans" panose="020B0503050000020004" pitchFamily="34" charset="0"/>
              </a:rPr>
              <a:t>działań</a:t>
            </a:r>
            <a:r>
              <a:rPr lang="en-US" sz="2400" b="1" dirty="0">
                <a:latin typeface="Fira Sans" panose="020B0503050000020004" pitchFamily="34" charset="0"/>
              </a:rPr>
              <a:t> </a:t>
            </a:r>
            <a:br>
              <a:rPr lang="pl-PL" sz="2400" b="1" dirty="0">
                <a:latin typeface="Fira Sans" panose="020B0503050000020004" pitchFamily="34" charset="0"/>
              </a:rPr>
            </a:br>
            <a:r>
              <a:rPr lang="en-US" sz="2400" b="1" dirty="0">
                <a:latin typeface="Fira Sans" panose="020B0503050000020004" pitchFamily="34" charset="0"/>
              </a:rPr>
              <a:t>z </a:t>
            </a:r>
            <a:r>
              <a:rPr lang="en-US" sz="2400" b="1" dirty="0" err="1">
                <a:latin typeface="Fira Sans" panose="020B0503050000020004" pitchFamily="34" charset="0"/>
              </a:rPr>
              <a:t>procesu</a:t>
            </a:r>
            <a:r>
              <a:rPr lang="en-US" sz="2400" b="1" dirty="0">
                <a:latin typeface="Fira Sans" panose="020B0503050000020004" pitchFamily="34" charset="0"/>
              </a:rPr>
              <a:t> </a:t>
            </a:r>
            <a:r>
              <a:rPr lang="en-US" sz="2400" b="1" dirty="0" err="1">
                <a:latin typeface="Fira Sans" panose="020B0503050000020004" pitchFamily="34" charset="0"/>
              </a:rPr>
              <a:t>edukacyjnego</a:t>
            </a:r>
            <a:r>
              <a:rPr lang="en-US" sz="2400" b="1" dirty="0">
                <a:latin typeface="Fira Sans" panose="020B0503050000020004" pitchFamily="34" charset="0"/>
              </a:rPr>
              <a:t> </a:t>
            </a:r>
            <a:br>
              <a:rPr lang="pl-PL" sz="2400" b="1" dirty="0">
                <a:latin typeface="Fira Sans" panose="020B0503050000020004" pitchFamily="34" charset="0"/>
              </a:rPr>
            </a:br>
            <a:r>
              <a:rPr lang="en-US" sz="2400" b="1" dirty="0" err="1">
                <a:latin typeface="Fira Sans" panose="020B0503050000020004" pitchFamily="34" charset="0"/>
              </a:rPr>
              <a:t>na</a:t>
            </a:r>
            <a:r>
              <a:rPr lang="en-US" sz="2400" b="1" dirty="0">
                <a:latin typeface="Fira Sans" panose="020B0503050000020004" pitchFamily="34" charset="0"/>
              </a:rPr>
              <a:t> </a:t>
            </a:r>
            <a:r>
              <a:rPr lang="en-US" sz="2400" b="1" dirty="0" err="1">
                <a:latin typeface="Fira Sans" panose="020B0503050000020004" pitchFamily="34" charset="0"/>
              </a:rPr>
              <a:t>kontekst</a:t>
            </a:r>
            <a:r>
              <a:rPr lang="en-US" sz="2400" b="1" dirty="0">
                <a:latin typeface="Fira Sans" panose="020B0503050000020004" pitchFamily="34" charset="0"/>
              </a:rPr>
              <a:t> </a:t>
            </a:r>
            <a:r>
              <a:rPr lang="en-US" sz="2400" b="1" dirty="0" err="1">
                <a:latin typeface="Fira Sans" panose="020B0503050000020004" pitchFamily="34" charset="0"/>
              </a:rPr>
              <a:t>emocjonalny</a:t>
            </a:r>
            <a:r>
              <a:rPr lang="en-US" sz="2400" b="1" dirty="0">
                <a:latin typeface="Fira Sans" panose="020B0503050000020004" pitchFamily="34" charset="0"/>
              </a:rPr>
              <a:t> </a:t>
            </a:r>
            <a:r>
              <a:rPr lang="en-US" sz="2400" b="1" dirty="0" err="1">
                <a:latin typeface="Fira Sans" panose="020B0503050000020004" pitchFamily="34" charset="0"/>
              </a:rPr>
              <a:t>i</a:t>
            </a:r>
            <a:r>
              <a:rPr lang="en-US" sz="2400" b="1" dirty="0">
                <a:latin typeface="Fira Sans" panose="020B0503050000020004" pitchFamily="34" charset="0"/>
              </a:rPr>
              <a:t> </a:t>
            </a:r>
            <a:r>
              <a:rPr lang="en-US" sz="2400" b="1" dirty="0" err="1">
                <a:latin typeface="Fira Sans" panose="020B0503050000020004" pitchFamily="34" charset="0"/>
              </a:rPr>
              <a:t>społeczny</a:t>
            </a:r>
            <a:r>
              <a:rPr lang="en-US" sz="2400" b="1" dirty="0">
                <a:latin typeface="Fira Sans" panose="020B05030500000200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latin typeface="Fira Sans" panose="020B0503050000020004" pitchFamily="34" charset="0"/>
              </a:rPr>
              <a:t>zwiększenie</a:t>
            </a:r>
            <a:r>
              <a:rPr lang="en-US" sz="1600" b="1" dirty="0">
                <a:latin typeface="Fira Sans" panose="020B0503050000020004" pitchFamily="34" charset="0"/>
              </a:rPr>
              <a:t> </a:t>
            </a:r>
            <a:r>
              <a:rPr lang="en-US" sz="1600" b="1" dirty="0" err="1">
                <a:latin typeface="Fira Sans" panose="020B0503050000020004" pitchFamily="34" charset="0"/>
              </a:rPr>
              <a:t>nakładów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osobowych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i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finansowych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na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wsparcie</a:t>
            </a:r>
            <a:r>
              <a:rPr lang="en-US" sz="1600" b="1" dirty="0">
                <a:latin typeface="Fira Sans" panose="020B0503050000020004" pitchFamily="34" charset="0"/>
              </a:rPr>
              <a:t> </a:t>
            </a:r>
            <a:r>
              <a:rPr lang="en-US" sz="1600" b="1" dirty="0" err="1">
                <a:latin typeface="Fira Sans" panose="020B0503050000020004" pitchFamily="34" charset="0"/>
              </a:rPr>
              <a:t>specjalistyczne</a:t>
            </a:r>
            <a:r>
              <a:rPr lang="en-US" sz="1600" b="1" dirty="0">
                <a:latin typeface="Fira Sans" panose="020B0503050000020004" pitchFamily="34" charset="0"/>
              </a:rPr>
              <a:t>, z </a:t>
            </a:r>
            <a:r>
              <a:rPr lang="en-US" sz="1600" b="1" dirty="0" err="1">
                <a:latin typeface="Fira Sans" panose="020B0503050000020004" pitchFamily="34" charset="0"/>
              </a:rPr>
              <a:t>uwzględnieniem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traumy</a:t>
            </a:r>
            <a:endParaRPr lang="en-US" sz="1600" b="1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 err="1">
                <a:latin typeface="Fira Sans" panose="020B0503050000020004" pitchFamily="34" charset="0"/>
              </a:rPr>
              <a:t>wsparcie</a:t>
            </a:r>
            <a:r>
              <a:rPr lang="en-US" sz="1600" b="1" dirty="0">
                <a:latin typeface="Fira Sans" panose="020B0503050000020004" pitchFamily="34" charset="0"/>
              </a:rPr>
              <a:t> </a:t>
            </a:r>
            <a:r>
              <a:rPr lang="en-US" sz="1600" b="1" dirty="0" err="1">
                <a:latin typeface="Fira Sans" panose="020B0503050000020004" pitchFamily="34" charset="0"/>
              </a:rPr>
              <a:t>rodziny</a:t>
            </a:r>
            <a:r>
              <a:rPr lang="en-US" sz="1600" b="1" dirty="0">
                <a:latin typeface="Fira Sans" panose="020B0503050000020004" pitchFamily="34" charset="0"/>
              </a:rPr>
              <a:t> / </a:t>
            </a:r>
            <a:r>
              <a:rPr lang="en-US" sz="1600" b="1" dirty="0" err="1">
                <a:latin typeface="Fira Sans" panose="020B0503050000020004" pitchFamily="34" charset="0"/>
              </a:rPr>
              <a:t>środowiska</a:t>
            </a:r>
            <a:r>
              <a:rPr lang="en-US" sz="1600" b="1" dirty="0">
                <a:latin typeface="Fira Sans" panose="020B0503050000020004" pitchFamily="34" charset="0"/>
              </a:rPr>
              <a:t>, w </a:t>
            </a:r>
            <a:r>
              <a:rPr lang="en-US" sz="1600" b="1" dirty="0" err="1">
                <a:latin typeface="Fira Sans" panose="020B0503050000020004" pitchFamily="34" charset="0"/>
              </a:rPr>
              <a:t>którym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funkcjonuje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dzecko</a:t>
            </a:r>
            <a:r>
              <a:rPr lang="en-US" sz="1600" b="1" dirty="0">
                <a:latin typeface="Fira Sans" panose="020B0503050000020004" pitchFamily="34" charset="0"/>
              </a:rPr>
              <a:t> po </a:t>
            </a:r>
            <a:r>
              <a:rPr lang="en-US" sz="1600" b="1" dirty="0" err="1">
                <a:latin typeface="Fira Sans" panose="020B0503050000020004" pitchFamily="34" charset="0"/>
              </a:rPr>
              <a:t>wyjściu</a:t>
            </a:r>
            <a:r>
              <a:rPr lang="en-US" sz="1600" b="1" dirty="0">
                <a:latin typeface="Fira Sans" panose="020B0503050000020004" pitchFamily="34" charset="0"/>
              </a:rPr>
              <a:t> ze </a:t>
            </a:r>
            <a:r>
              <a:rPr lang="en-US" sz="1600" b="1" dirty="0" err="1">
                <a:latin typeface="Fira Sans" panose="020B0503050000020004" pitchFamily="34" charset="0"/>
              </a:rPr>
              <a:t>szkoły</a:t>
            </a:r>
            <a:endParaRPr lang="en-US" sz="1600" b="1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 err="1">
                <a:latin typeface="Fira Sans" panose="020B0503050000020004" pitchFamily="34" charset="0"/>
              </a:rPr>
              <a:t>nowe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formy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pomocy</a:t>
            </a:r>
            <a:r>
              <a:rPr lang="en-US" sz="1600" b="1" dirty="0">
                <a:latin typeface="Fira Sans" panose="020B0503050000020004" pitchFamily="34" charset="0"/>
              </a:rPr>
              <a:t>, np.: </a:t>
            </a:r>
            <a:r>
              <a:rPr lang="en-US" sz="1600" b="1" dirty="0" err="1">
                <a:latin typeface="Fira Sans" panose="020B0503050000020004" pitchFamily="34" charset="0"/>
              </a:rPr>
              <a:t>terapia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zajęciowa</a:t>
            </a:r>
            <a:r>
              <a:rPr lang="en-US" sz="1600" b="1" dirty="0">
                <a:latin typeface="Fira Sans" panose="020B0503050000020004" pitchFamily="34" charset="0"/>
              </a:rPr>
              <a:t>, </a:t>
            </a:r>
            <a:br>
              <a:rPr lang="pl-PL" sz="1600" b="1" dirty="0">
                <a:latin typeface="Fira Sans" panose="020B0503050000020004" pitchFamily="34" charset="0"/>
              </a:rPr>
            </a:br>
            <a:r>
              <a:rPr lang="en-US" sz="1600" b="1" dirty="0" err="1">
                <a:latin typeface="Fira Sans" panose="020B0503050000020004" pitchFamily="34" charset="0"/>
              </a:rPr>
              <a:t>żywe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lekcje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uwzględniające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kontekst</a:t>
            </a:r>
            <a:r>
              <a:rPr lang="en-US" sz="1600" b="1" dirty="0">
                <a:latin typeface="Fira Sans" panose="020B0503050000020004" pitchFamily="34" charset="0"/>
              </a:rPr>
              <a:t> </a:t>
            </a:r>
            <a:r>
              <a:rPr lang="en-US" sz="1600" b="1" dirty="0" err="1">
                <a:latin typeface="Fira Sans" panose="020B0503050000020004" pitchFamily="34" charset="0"/>
              </a:rPr>
              <a:t>kulturowy</a:t>
            </a:r>
            <a:endParaRPr lang="en-US" sz="1600" b="1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 err="1">
                <a:latin typeface="Fira Sans" panose="020B0503050000020004" pitchFamily="34" charset="0"/>
              </a:rPr>
              <a:t>dodatkowe</a:t>
            </a:r>
            <a:r>
              <a:rPr lang="en-US" sz="1600" b="1" dirty="0">
                <a:latin typeface="Fira Sans" panose="020B0503050000020004" pitchFamily="34" charset="0"/>
              </a:rPr>
              <a:t> </a:t>
            </a:r>
            <a:r>
              <a:rPr lang="en-US" sz="1600" b="1" dirty="0" err="1">
                <a:latin typeface="Fira Sans" panose="020B0503050000020004" pitchFamily="34" charset="0"/>
              </a:rPr>
              <a:t>środki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na</a:t>
            </a:r>
            <a:r>
              <a:rPr lang="en-US" sz="1600" b="1" dirty="0">
                <a:latin typeface="Fira Sans" panose="020B0503050000020004" pitchFamily="34" charset="0"/>
              </a:rPr>
              <a:t> </a:t>
            </a:r>
            <a:r>
              <a:rPr lang="en-US" sz="1600" b="1" dirty="0" err="1">
                <a:latin typeface="Fira Sans" panose="020B0503050000020004" pitchFamily="34" charset="0"/>
              </a:rPr>
              <a:t>formy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i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narzędzia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pozwalające</a:t>
            </a:r>
            <a:r>
              <a:rPr lang="en-US" sz="1600" b="1" dirty="0">
                <a:latin typeface="Fira Sans" panose="020B0503050000020004" pitchFamily="34" charset="0"/>
              </a:rPr>
              <a:t>  </a:t>
            </a:r>
            <a:r>
              <a:rPr lang="en-US" sz="1600" b="1" dirty="0" err="1">
                <a:latin typeface="Fira Sans" panose="020B0503050000020004" pitchFamily="34" charset="0"/>
              </a:rPr>
              <a:t>prowadzić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zajęcia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metodami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aktywizującymi</a:t>
            </a:r>
            <a:r>
              <a:rPr lang="en-US" sz="1600" b="1" dirty="0">
                <a:latin typeface="Fira Sans" panose="020B0503050000020004" pitchFamily="34" charset="0"/>
              </a:rPr>
              <a:t> (</a:t>
            </a:r>
            <a:r>
              <a:rPr lang="en-US" sz="1600" b="1" dirty="0" err="1">
                <a:latin typeface="Fira Sans" panose="020B0503050000020004" pitchFamily="34" charset="0"/>
              </a:rPr>
              <a:t>metoda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projektu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edukacyjnego</a:t>
            </a:r>
            <a:r>
              <a:rPr lang="en-US" sz="1600" b="1" dirty="0">
                <a:latin typeface="Fira Sans" panose="020B05030500000200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latin typeface="Fira Sans" panose="020B0503050000020004" pitchFamily="34" charset="0"/>
              </a:rPr>
              <a:t>pomoc</a:t>
            </a:r>
            <a:r>
              <a:rPr lang="en-US" sz="1600" b="1" dirty="0">
                <a:latin typeface="Fira Sans" panose="020B0503050000020004" pitchFamily="34" charset="0"/>
              </a:rPr>
              <a:t> w </a:t>
            </a:r>
            <a:r>
              <a:rPr lang="en-US" sz="1600" b="1" dirty="0" err="1">
                <a:latin typeface="Fira Sans" panose="020B0503050000020004" pitchFamily="34" charset="0"/>
              </a:rPr>
              <a:t>zagospodarowaniu</a:t>
            </a:r>
            <a:r>
              <a:rPr lang="en-US" sz="1600" b="1" dirty="0">
                <a:latin typeface="Fira Sans" panose="020B0503050000020004" pitchFamily="34" charset="0"/>
              </a:rPr>
              <a:t> </a:t>
            </a:r>
            <a:r>
              <a:rPr lang="en-US" sz="1600" b="1" dirty="0" err="1">
                <a:latin typeface="Fira Sans" panose="020B0503050000020004" pitchFamily="34" charset="0"/>
              </a:rPr>
              <a:t>czasu</a:t>
            </a:r>
            <a:r>
              <a:rPr lang="en-US" sz="1600" b="1" dirty="0">
                <a:latin typeface="Fira Sans" panose="020B0503050000020004" pitchFamily="34" charset="0"/>
              </a:rPr>
              <a:t> "po </a:t>
            </a:r>
            <a:r>
              <a:rPr lang="en-US" sz="1600" b="1" dirty="0" err="1">
                <a:latin typeface="Fira Sans" panose="020B0503050000020004" pitchFamily="34" charset="0"/>
              </a:rPr>
              <a:t>szkole</a:t>
            </a:r>
            <a:r>
              <a:rPr lang="en-US" sz="1600" b="1" dirty="0">
                <a:latin typeface="Fira Sans" panose="020B0503050000020004" pitchFamily="34" charset="0"/>
              </a:rPr>
              <a:t>" (weekend, </a:t>
            </a:r>
            <a:r>
              <a:rPr lang="en-US" sz="1600" b="1" dirty="0" err="1">
                <a:latin typeface="Fira Sans" panose="020B0503050000020004" pitchFamily="34" charset="0"/>
              </a:rPr>
              <a:t>wakacje</a:t>
            </a:r>
            <a:r>
              <a:rPr lang="en-US" sz="1600" b="1" dirty="0">
                <a:latin typeface="Fira Sans" panose="020B05030500000200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Fira Sans" panose="020B05030500000200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Fira Sans" panose="020B05030500000200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A4DF504-1A00-45C7-A56E-24AAAF439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78" y="6177886"/>
            <a:ext cx="3137819" cy="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7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>
            <a:extLst>
              <a:ext uri="{FF2B5EF4-FFF2-40B4-BE49-F238E27FC236}">
                <a16:creationId xmlns:a16="http://schemas.microsoft.com/office/drawing/2014/main" id="{C27BEBF5-90A1-1046-FBEA-97AF031BB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8410" b="6039"/>
          <a:stretch/>
        </p:blipFill>
        <p:spPr>
          <a:xfrm>
            <a:off x="-305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8109" y="1805854"/>
            <a:ext cx="9795637" cy="7658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i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Garamond" panose="02020404030301010803" pitchFamily="18" charset="0"/>
              </a:rPr>
              <a:t>Dziękuję za uwagę</a:t>
            </a:r>
            <a:endParaRPr lang="en-US" sz="4800" b="1" cap="all" dirty="0">
              <a:ln w="22225">
                <a:solidFill>
                  <a:schemeClr val="tx1"/>
                </a:solidFill>
                <a:miter lim="800000"/>
              </a:ln>
              <a:solidFill>
                <a:srgbClr val="000000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C5A6EBBE-2EEF-4BFC-B8FF-52DDC9204397}"/>
              </a:ext>
            </a:extLst>
          </p:cNvPr>
          <p:cNvSpPr txBox="1">
            <a:spLocks/>
          </p:cNvSpPr>
          <p:nvPr/>
        </p:nvSpPr>
        <p:spPr>
          <a:xfrm>
            <a:off x="2086920" y="4286293"/>
            <a:ext cx="7445007" cy="1116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>
                <a:latin typeface="Fira Sans" panose="020B0503050000020004" pitchFamily="34" charset="0"/>
              </a:rPr>
              <a:t>Katarzyna Rodziewicz</a:t>
            </a:r>
          </a:p>
          <a:p>
            <a:r>
              <a:rPr lang="pl-PL" sz="1800" b="1" dirty="0">
                <a:latin typeface="Fira Sans" panose="020B0503050000020004" pitchFamily="34" charset="0"/>
                <a:cs typeface="Calibri" panose="020F0502020204030204"/>
              </a:rPr>
              <a:t>Pomorski Ośrodek Doskonalenia Nauczycieli w Słupsku</a:t>
            </a:r>
          </a:p>
          <a:p>
            <a:r>
              <a:rPr lang="pl-PL" sz="1800" b="1" dirty="0">
                <a:latin typeface="Fira Sans" panose="020B0503050000020004" pitchFamily="34" charset="0"/>
                <a:cs typeface="Calibri" panose="020F0502020204030204"/>
              </a:rPr>
              <a:t>e-mail: k.rodziewicz@podn.slupsk.pl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E8CB48A-C3F0-4470-98B3-5221DCA69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82" y="5934820"/>
            <a:ext cx="4211782" cy="8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raz 13" descr="Obraz zawierający osoba, siedzenie, dziecko, dziewczyna&#10;&#10;Opis wygenerowany automatycznie">
            <a:extLst>
              <a:ext uri="{FF2B5EF4-FFF2-40B4-BE49-F238E27FC236}">
                <a16:creationId xmlns:a16="http://schemas.microsoft.com/office/drawing/2014/main" id="{8300B792-F523-BCD9-10A7-AD59EA1F65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</a:blip>
          <a:srcRect b="1541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A87C55A-8236-1EC6-37BD-F1690C82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99" y="165488"/>
            <a:ext cx="10485819" cy="8228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>
                <a:solidFill>
                  <a:srgbClr val="FFFFFF"/>
                </a:solidFill>
                <a:latin typeface="Fira Sans" panose="020B0503050000020004" pitchFamily="34" charset="0"/>
              </a:rPr>
              <a:t>Z </a:t>
            </a:r>
            <a:r>
              <a:rPr lang="en-US" b="1" cap="all" dirty="0" err="1">
                <a:solidFill>
                  <a:srgbClr val="FFFFFF"/>
                </a:solidFill>
                <a:latin typeface="Fira Sans" panose="020B0503050000020004" pitchFamily="34" charset="0"/>
              </a:rPr>
              <a:t>czym</a:t>
            </a:r>
            <a:r>
              <a:rPr lang="en-US" b="1" cap="all" dirty="0">
                <a:solidFill>
                  <a:srgbClr val="FFFFFF"/>
                </a:solidFill>
                <a:latin typeface="Fira Sans" panose="020B0503050000020004" pitchFamily="34" charset="0"/>
              </a:rPr>
              <a:t> </a:t>
            </a:r>
            <a:r>
              <a:rPr lang="en-US" b="1" cap="all" dirty="0" err="1">
                <a:solidFill>
                  <a:srgbClr val="FFFFFF"/>
                </a:solidFill>
                <a:latin typeface="Fira Sans" panose="020B0503050000020004" pitchFamily="34" charset="0"/>
              </a:rPr>
              <a:t>zmierzyła</a:t>
            </a:r>
            <a:r>
              <a:rPr lang="en-US" b="1" cap="all" dirty="0">
                <a:solidFill>
                  <a:srgbClr val="FFFFFF"/>
                </a:solidFill>
                <a:latin typeface="Fira Sans" panose="020B0503050000020004" pitchFamily="34" charset="0"/>
              </a:rPr>
              <a:t> </a:t>
            </a:r>
            <a:r>
              <a:rPr lang="en-US" b="1" cap="all" dirty="0" err="1">
                <a:solidFill>
                  <a:srgbClr val="FFFFFF"/>
                </a:solidFill>
                <a:latin typeface="Fira Sans" panose="020B0503050000020004" pitchFamily="34" charset="0"/>
              </a:rPr>
              <a:t>się</a:t>
            </a:r>
            <a:r>
              <a:rPr lang="en-US" b="1" cap="all" dirty="0">
                <a:solidFill>
                  <a:srgbClr val="FFFFFF"/>
                </a:solidFill>
                <a:latin typeface="Fira Sans" panose="020B0503050000020004" pitchFamily="34" charset="0"/>
              </a:rPr>
              <a:t> </a:t>
            </a:r>
            <a:r>
              <a:rPr lang="en-US" b="1" cap="all" dirty="0" err="1">
                <a:solidFill>
                  <a:srgbClr val="FFFFFF"/>
                </a:solidFill>
                <a:latin typeface="Fira Sans" panose="020B0503050000020004" pitchFamily="34" charset="0"/>
              </a:rPr>
              <a:t>nasza</a:t>
            </a:r>
            <a:r>
              <a:rPr lang="en-US" b="1" cap="all" dirty="0">
                <a:solidFill>
                  <a:srgbClr val="FFFFFF"/>
                </a:solidFill>
                <a:latin typeface="Fira Sans" panose="020B0503050000020004" pitchFamily="34" charset="0"/>
              </a:rPr>
              <a:t> </a:t>
            </a:r>
            <a:r>
              <a:rPr lang="en-US" b="1" cap="all" dirty="0" err="1">
                <a:solidFill>
                  <a:srgbClr val="FFFFFF"/>
                </a:solidFill>
                <a:latin typeface="Fira Sans" panose="020B0503050000020004" pitchFamily="34" charset="0"/>
              </a:rPr>
              <a:t>szkoła</a:t>
            </a:r>
            <a:r>
              <a:rPr lang="en-US" b="1" cap="all" dirty="0">
                <a:solidFill>
                  <a:srgbClr val="FFFFFF"/>
                </a:solidFill>
                <a:latin typeface="Fira Sans" panose="020B0503050000020004" pitchFamily="34" charset="0"/>
              </a:rPr>
              <a:t>?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5F3BAB6A-B3B4-7BA1-80E6-22D04D3C57DF}"/>
              </a:ext>
            </a:extLst>
          </p:cNvPr>
          <p:cNvSpPr txBox="1">
            <a:spLocks/>
          </p:cNvSpPr>
          <p:nvPr/>
        </p:nvSpPr>
        <p:spPr>
          <a:xfrm>
            <a:off x="366908" y="2440428"/>
            <a:ext cx="9792471" cy="3171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FFFF"/>
                </a:solidFill>
              </a:rPr>
              <a:t>Trauma</a:t>
            </a:r>
          </a:p>
          <a:p>
            <a:r>
              <a:rPr lang="en-US" sz="3200" b="1" dirty="0" err="1">
                <a:solidFill>
                  <a:srgbClr val="FFFFFF"/>
                </a:solidFill>
              </a:rPr>
              <a:t>Stres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pourazowy</a:t>
            </a:r>
            <a:endParaRPr lang="en-US" sz="3200" b="1" dirty="0">
              <a:solidFill>
                <a:srgbClr val="FFFFFF"/>
              </a:solidFill>
            </a:endParaRPr>
          </a:p>
          <a:p>
            <a:r>
              <a:rPr lang="en-US" sz="3200" b="1" dirty="0" err="1">
                <a:solidFill>
                  <a:srgbClr val="FFFFFF"/>
                </a:solidFill>
              </a:rPr>
              <a:t>Dezorientacja</a:t>
            </a:r>
            <a:r>
              <a:rPr lang="en-US" sz="3200" b="1" dirty="0">
                <a:solidFill>
                  <a:srgbClr val="FFFFFF"/>
                </a:solidFill>
              </a:rPr>
              <a:t> </a:t>
            </a:r>
          </a:p>
          <a:p>
            <a:r>
              <a:rPr lang="en-US" sz="3200" b="1" dirty="0" err="1">
                <a:solidFill>
                  <a:srgbClr val="FFFFFF"/>
                </a:solidFill>
              </a:rPr>
              <a:t>Różnice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kulturowe</a:t>
            </a:r>
            <a:endParaRPr lang="en-US" sz="3200" b="1" dirty="0">
              <a:solidFill>
                <a:srgbClr val="FFFFFF"/>
              </a:solidFill>
            </a:endParaRPr>
          </a:p>
          <a:p>
            <a:r>
              <a:rPr lang="en-US" sz="3200" b="1" dirty="0" err="1">
                <a:solidFill>
                  <a:srgbClr val="FFFFFF"/>
                </a:solidFill>
              </a:rPr>
              <a:t>Bariera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językowa</a:t>
            </a:r>
            <a:endParaRPr lang="en-US" sz="3200" b="1" dirty="0">
              <a:solidFill>
                <a:srgbClr val="FFFFFF"/>
              </a:solidFill>
            </a:endParaRPr>
          </a:p>
          <a:p>
            <a:r>
              <a:rPr lang="en-US" sz="3200" b="1" dirty="0" err="1">
                <a:solidFill>
                  <a:srgbClr val="FFFFFF"/>
                </a:solidFill>
              </a:rPr>
              <a:t>Środowisko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rodzinne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3E4557A-DF70-41D3-A32E-8649A173D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5" y="6149437"/>
            <a:ext cx="3137819" cy="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8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87C55A-8236-1EC6-37BD-F1690C82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45" y="365125"/>
            <a:ext cx="6336145" cy="18073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cap="all" dirty="0">
                <a:latin typeface="Fira Sans" panose="020B0503050000020004" pitchFamily="34" charset="0"/>
              </a:rPr>
              <a:t>WOJENNE DOŚWIADCZENIE </a:t>
            </a:r>
            <a:br>
              <a:rPr lang="en-US" b="1" cap="all" dirty="0">
                <a:latin typeface="Fira Sans" panose="020B0503050000020004" pitchFamily="34" charset="0"/>
              </a:rPr>
            </a:br>
            <a:r>
              <a:rPr lang="en-US" b="1" cap="all" dirty="0">
                <a:latin typeface="Fira Sans" panose="020B0503050000020004" pitchFamily="34" charset="0"/>
              </a:rPr>
              <a:t>DZIECI ORAZ MŁODZIEŻY</a:t>
            </a:r>
            <a:endParaRPr lang="en-US" dirty="0">
              <a:latin typeface="Fira Sans" panose="020B0503050000020004" pitchFamily="34" charset="0"/>
            </a:endParaRPr>
          </a:p>
        </p:txBody>
      </p:sp>
      <p:pic>
        <p:nvPicPr>
          <p:cNvPr id="7" name="Obraz 7" descr="Obraz zawierający osoba, młody, dziewczyna&#10;&#10;Opis wygenerowany automatycznie">
            <a:extLst>
              <a:ext uri="{FF2B5EF4-FFF2-40B4-BE49-F238E27FC236}">
                <a16:creationId xmlns:a16="http://schemas.microsoft.com/office/drawing/2014/main" id="{FBE47CE2-B447-F2BB-99D1-98542C0BCB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328" r="25801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925C2-D06A-2F5C-2D02-6E9011452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8769" y="2763738"/>
            <a:ext cx="5853703" cy="23347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>
                <a:latin typeface="Fira Sans" panose="020B0503050000020004" pitchFamily="34" charset="0"/>
              </a:rPr>
              <a:t>Dzieci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i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nastolatki</a:t>
            </a:r>
            <a:r>
              <a:rPr lang="en-US" sz="2400" dirty="0">
                <a:latin typeface="Fira Sans" panose="020B0503050000020004" pitchFamily="34" charset="0"/>
              </a:rPr>
              <a:t>, </a:t>
            </a:r>
            <a:r>
              <a:rPr lang="en-US" sz="2400" dirty="0" err="1">
                <a:latin typeface="Fira Sans" panose="020B0503050000020004" pitchFamily="34" charset="0"/>
              </a:rPr>
              <a:t>które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opuściły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teren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Ukrainy</a:t>
            </a:r>
            <a:r>
              <a:rPr lang="en-US" sz="2400" dirty="0">
                <a:latin typeface="Fira Sans" panose="020B0503050000020004" pitchFamily="34" charset="0"/>
              </a:rPr>
              <a:t> w </a:t>
            </a:r>
            <a:r>
              <a:rPr lang="en-US" sz="2400" dirty="0" err="1">
                <a:latin typeface="Fira Sans" panose="020B0503050000020004" pitchFamily="34" charset="0"/>
              </a:rPr>
              <a:t>początkowej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fazie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wojny</a:t>
            </a:r>
            <a:endParaRPr lang="en-US" sz="2400" dirty="0">
              <a:latin typeface="Fira Sans" panose="020B0503050000020004" pitchFamily="34" charset="0"/>
            </a:endParaRPr>
          </a:p>
          <a:p>
            <a:r>
              <a:rPr lang="en-US" sz="2400" dirty="0" err="1">
                <a:latin typeface="Fira Sans" panose="020B0503050000020004" pitchFamily="34" charset="0"/>
              </a:rPr>
              <a:t>Dzieci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i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nastolatki</a:t>
            </a:r>
            <a:r>
              <a:rPr lang="en-US" sz="2400" dirty="0">
                <a:latin typeface="Fira Sans" panose="020B0503050000020004" pitchFamily="34" charset="0"/>
              </a:rPr>
              <a:t>, </a:t>
            </a:r>
            <a:r>
              <a:rPr lang="en-US" sz="2400" dirty="0" err="1">
                <a:latin typeface="Fira Sans" panose="020B0503050000020004" pitchFamily="34" charset="0"/>
              </a:rPr>
              <a:t>które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opuściły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teren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Ukrainy</a:t>
            </a:r>
            <a:r>
              <a:rPr lang="en-US" sz="2400" dirty="0">
                <a:latin typeface="Fira Sans" panose="020B0503050000020004" pitchFamily="34" charset="0"/>
              </a:rPr>
              <a:t> po </a:t>
            </a:r>
            <a:r>
              <a:rPr lang="en-US" sz="2400" dirty="0" err="1">
                <a:latin typeface="Fira Sans" panose="020B0503050000020004" pitchFamily="34" charset="0"/>
              </a:rPr>
              <a:t>zaostrzeniu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działań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wojennych</a:t>
            </a:r>
            <a:endParaRPr lang="en-US" sz="2400" dirty="0">
              <a:latin typeface="Fira Sans" panose="020B05030500000200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5D1DED8-13CB-4736-8259-83229F278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5" y="6149437"/>
            <a:ext cx="3137819" cy="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8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osoba, w pomieszczeniu&#10;&#10;Opis wygenerowany automatycznie">
            <a:extLst>
              <a:ext uri="{FF2B5EF4-FFF2-40B4-BE49-F238E27FC236}">
                <a16:creationId xmlns:a16="http://schemas.microsoft.com/office/drawing/2014/main" id="{F32613DC-0B20-E35D-442A-C943CF1541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986" r="2234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7" name="Rectangle 4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87C55A-8236-1EC6-37BD-F1690C82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9927" y="681037"/>
            <a:ext cx="4654298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cap="all" dirty="0">
                <a:latin typeface="Fira Sans" panose="020B0503050000020004" pitchFamily="34" charset="0"/>
              </a:rPr>
              <a:t>UCZEŃ, KTÓRY </a:t>
            </a:r>
            <a:br>
              <a:rPr lang="pl-PL" sz="3600" b="1" cap="all" dirty="0">
                <a:latin typeface="Fira Sans" panose="020B0503050000020004" pitchFamily="34" charset="0"/>
              </a:rPr>
            </a:br>
            <a:r>
              <a:rPr lang="en-US" sz="3600" b="1" cap="all" dirty="0">
                <a:latin typeface="Fira Sans" panose="020B0503050000020004" pitchFamily="34" charset="0"/>
              </a:rPr>
              <a:t>NIE BYŁ ŚWIADKIEM DZIAŁAŃ WOJENNYCH</a:t>
            </a:r>
            <a:br>
              <a:rPr lang="en-US" sz="3600" b="1" cap="all" dirty="0">
                <a:latin typeface="Fira Sans" panose="020B0503050000020004" pitchFamily="34" charset="0"/>
              </a:rPr>
            </a:br>
            <a:endParaRPr lang="en-US" sz="3600" b="1" dirty="0">
              <a:latin typeface="Fira Sans" panose="020B05030500000200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925C2-D06A-2F5C-2D02-6E9011452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3210" y="3006856"/>
            <a:ext cx="4300172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latin typeface="Fira Sans" panose="020B0503050000020004" pitchFamily="34" charset="0"/>
              </a:rPr>
              <a:t>Łatwiej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funkcjonuje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br>
              <a:rPr lang="en-US" sz="2000" dirty="0">
                <a:latin typeface="Fira Sans" panose="020B0503050000020004" pitchFamily="34" charset="0"/>
              </a:rPr>
            </a:br>
            <a:r>
              <a:rPr lang="en-US" sz="2000" dirty="0">
                <a:latin typeface="Fira Sans" panose="020B0503050000020004" pitchFamily="34" charset="0"/>
              </a:rPr>
              <a:t>w </a:t>
            </a:r>
            <a:r>
              <a:rPr lang="en-US" sz="2000" dirty="0" err="1">
                <a:latin typeface="Fira Sans" panose="020B0503050000020004" pitchFamily="34" charset="0"/>
              </a:rPr>
              <a:t>nowym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systemie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br>
              <a:rPr lang="en-US" sz="2000" dirty="0">
                <a:latin typeface="Fira Sans" panose="020B0503050000020004" pitchFamily="34" charset="0"/>
              </a:rPr>
            </a:br>
            <a:r>
              <a:rPr lang="en-US" sz="2000" dirty="0" err="1">
                <a:latin typeface="Fira Sans" panose="020B0503050000020004" pitchFamily="34" charset="0"/>
              </a:rPr>
              <a:t>i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otoczeniu</a:t>
            </a:r>
            <a:endParaRPr lang="en-US" sz="2000" dirty="0">
              <a:latin typeface="Fira Sans" panose="020B0503050000020004" pitchFamily="34" charset="0"/>
            </a:endParaRPr>
          </a:p>
          <a:p>
            <a:r>
              <a:rPr lang="en-US" sz="2000" dirty="0" err="1">
                <a:latin typeface="Fira Sans" panose="020B0503050000020004" pitchFamily="34" charset="0"/>
              </a:rPr>
              <a:t>Może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przeżywać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dezorientacj</a:t>
            </a:r>
            <a:r>
              <a:rPr lang="pl-PL" sz="2000" dirty="0">
                <a:latin typeface="Fira Sans" panose="020B0503050000020004" pitchFamily="34" charset="0"/>
              </a:rPr>
              <a:t>ę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br>
              <a:rPr lang="pl-PL" sz="2000" dirty="0">
                <a:latin typeface="Fira Sans" panose="020B0503050000020004" pitchFamily="34" charset="0"/>
              </a:rPr>
            </a:br>
            <a:r>
              <a:rPr lang="en-US" sz="2000" dirty="0">
                <a:latin typeface="Fira Sans" panose="020B0503050000020004" pitchFamily="34" charset="0"/>
              </a:rPr>
              <a:t>ze </a:t>
            </a:r>
            <a:r>
              <a:rPr lang="en-US" sz="2000" dirty="0" err="1">
                <a:latin typeface="Fira Sans" panose="020B0503050000020004" pitchFamily="34" charset="0"/>
              </a:rPr>
              <a:t>względu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na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różnice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kulturowe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br>
              <a:rPr lang="en-US" sz="2000" dirty="0">
                <a:latin typeface="Fira Sans" panose="020B0503050000020004" pitchFamily="34" charset="0"/>
              </a:rPr>
            </a:br>
            <a:r>
              <a:rPr lang="en-US" sz="2000" dirty="0" err="1">
                <a:latin typeface="Fira Sans" panose="020B0503050000020004" pitchFamily="34" charset="0"/>
              </a:rPr>
              <a:t>i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funkcjonowanie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systemu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edukacji</a:t>
            </a:r>
            <a:endParaRPr lang="en-US" sz="2000" dirty="0">
              <a:latin typeface="Fira Sans" panose="020B05030500000200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1CA1841-126D-463E-97C2-9C7D0F46F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5" y="6149437"/>
            <a:ext cx="3137819" cy="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2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87C55A-8236-1EC6-37BD-F1690C82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cap="all" dirty="0">
                <a:latin typeface="Fira Sans" panose="020B0503050000020004" pitchFamily="34" charset="0"/>
              </a:rPr>
              <a:t>UCZEŃ, KTÓRY </a:t>
            </a:r>
            <a:br>
              <a:rPr lang="pl-PL" sz="3600" b="1" cap="all" dirty="0">
                <a:latin typeface="Fira Sans" panose="020B0503050000020004" pitchFamily="34" charset="0"/>
              </a:rPr>
            </a:br>
            <a:r>
              <a:rPr lang="en-US" sz="3600" b="1" cap="all" dirty="0">
                <a:latin typeface="Fira Sans" panose="020B0503050000020004" pitchFamily="34" charset="0"/>
              </a:rPr>
              <a:t>BYŁ ŚWIADKIEM DZIAŁAŃ WOJENNYCH</a:t>
            </a:r>
          </a:p>
        </p:txBody>
      </p:sp>
      <p:pic>
        <p:nvPicPr>
          <p:cNvPr id="5" name="Obraz 5" descr="Obraz zawierający osoba&#10;&#10;Opis wygenerowany automatycznie">
            <a:extLst>
              <a:ext uri="{FF2B5EF4-FFF2-40B4-BE49-F238E27FC236}">
                <a16:creationId xmlns:a16="http://schemas.microsoft.com/office/drawing/2014/main" id="{E30949FF-BDF0-22D4-A392-1A964B13CA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706" r="2020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925C2-D06A-2F5C-2D02-6E9011452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5013194" cy="42188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latin typeface="Fira Sans" panose="020B0503050000020004" pitchFamily="34" charset="0"/>
              </a:rPr>
              <a:t>Skupiony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na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swoich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emocjach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br>
              <a:rPr lang="pl-PL" sz="2400" dirty="0">
                <a:latin typeface="Fira Sans" panose="020B0503050000020004" pitchFamily="34" charset="0"/>
              </a:rPr>
            </a:br>
            <a:r>
              <a:rPr lang="en-US" sz="2400" dirty="0" err="1">
                <a:latin typeface="Fira Sans" panose="020B0503050000020004" pitchFamily="34" charset="0"/>
              </a:rPr>
              <a:t>i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stanie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psychofizycznym</a:t>
            </a:r>
            <a:endParaRPr lang="en-US" sz="2400" dirty="0">
              <a:latin typeface="Fira Sans" panose="020B0503050000020004" pitchFamily="34" charset="0"/>
              <a:ea typeface="Calibri"/>
              <a:cs typeface="Calibri"/>
            </a:endParaRPr>
          </a:p>
          <a:p>
            <a:r>
              <a:rPr lang="en-US" sz="2400" dirty="0" err="1">
                <a:latin typeface="Fira Sans" panose="020B0503050000020004" pitchFamily="34" charset="0"/>
              </a:rPr>
              <a:t>Zdezorientowany</a:t>
            </a:r>
            <a:endParaRPr lang="en-US" sz="2400" dirty="0" err="1">
              <a:latin typeface="Fira Sans" panose="020B0503050000020004" pitchFamily="34" charset="0"/>
              <a:ea typeface="Calibri"/>
              <a:cs typeface="Calibri"/>
            </a:endParaRPr>
          </a:p>
          <a:p>
            <a:r>
              <a:rPr lang="en-US" sz="2400" dirty="0" err="1">
                <a:latin typeface="Fira Sans" panose="020B0503050000020004" pitchFamily="34" charset="0"/>
              </a:rPr>
              <a:t>Przejawiający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zachowania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agresywne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i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buntownicze</a:t>
            </a:r>
            <a:endParaRPr lang="en-US" sz="2400" dirty="0" err="1">
              <a:latin typeface="Fira Sans" panose="020B0503050000020004" pitchFamily="34" charset="0"/>
              <a:ea typeface="Calibri"/>
              <a:cs typeface="Calibri"/>
            </a:endParaRPr>
          </a:p>
          <a:p>
            <a:r>
              <a:rPr lang="en-US" sz="2400" dirty="0" err="1">
                <a:latin typeface="Fira Sans" panose="020B0503050000020004" pitchFamily="34" charset="0"/>
              </a:rPr>
              <a:t>Przejawiający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postawę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en-US" sz="2400" dirty="0" err="1">
                <a:latin typeface="Fira Sans" panose="020B0503050000020004" pitchFamily="34" charset="0"/>
              </a:rPr>
              <a:t>wycofaną</a:t>
            </a:r>
            <a:endParaRPr lang="en-US" sz="2400" dirty="0" err="1">
              <a:latin typeface="Fira Sans" panose="020B0503050000020004" pitchFamily="34" charset="0"/>
              <a:ea typeface="Calibri"/>
              <a:cs typeface="Calibri"/>
            </a:endParaRPr>
          </a:p>
          <a:p>
            <a:r>
              <a:rPr lang="en-US" sz="2400" dirty="0" err="1">
                <a:latin typeface="Fira Sans" panose="020B0503050000020004" pitchFamily="34" charset="0"/>
              </a:rPr>
              <a:t>Niezainteresowany</a:t>
            </a:r>
            <a:r>
              <a:rPr lang="en-US" sz="2400" dirty="0">
                <a:latin typeface="Fira Sans" panose="020B0503050000020004" pitchFamily="34" charset="0"/>
              </a:rPr>
              <a:t> </a:t>
            </a:r>
            <a:r>
              <a:rPr lang="pl-PL" sz="2400" dirty="0">
                <a:latin typeface="Fira Sans" panose="020B0503050000020004" pitchFamily="34" charset="0"/>
              </a:rPr>
              <a:t>szkołą</a:t>
            </a:r>
            <a:endParaRPr lang="en-US" sz="2400" dirty="0" err="1">
              <a:latin typeface="Fira Sans" panose="020B0503050000020004" pitchFamily="34" charset="0"/>
              <a:ea typeface="Calibri"/>
              <a:cs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C19B167-CB7D-422E-A63D-1280879B4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5" y="6149437"/>
            <a:ext cx="3137819" cy="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6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87C55A-8236-1EC6-37BD-F1690C82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236171"/>
            <a:ext cx="7687282" cy="7873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cap="all" dirty="0" err="1">
                <a:latin typeface="Fira Sans" panose="020B0503050000020004" pitchFamily="34" charset="0"/>
              </a:rPr>
              <a:t>symptomy</a:t>
            </a:r>
            <a:r>
              <a:rPr lang="en-US" sz="3600" b="1" cap="all" dirty="0">
                <a:latin typeface="Fira Sans" panose="020B0503050000020004" pitchFamily="34" charset="0"/>
              </a:rPr>
              <a:t> </a:t>
            </a:r>
            <a:r>
              <a:rPr lang="en-US" sz="3600" b="1" cap="all" dirty="0" err="1">
                <a:latin typeface="Fira Sans" panose="020B0503050000020004" pitchFamily="34" charset="0"/>
              </a:rPr>
              <a:t>łatwe</a:t>
            </a:r>
            <a:r>
              <a:rPr lang="en-US" sz="3600" b="1" cap="all" dirty="0">
                <a:latin typeface="Fira Sans" panose="020B0503050000020004" pitchFamily="34" charset="0"/>
              </a:rPr>
              <a:t> do </a:t>
            </a:r>
            <a:r>
              <a:rPr lang="en-US" sz="3600" b="1" cap="all" dirty="0" err="1">
                <a:latin typeface="Fira Sans" panose="020B0503050000020004" pitchFamily="34" charset="0"/>
              </a:rPr>
              <a:t>zauważenia</a:t>
            </a:r>
            <a:endParaRPr lang="en-US" sz="3600" b="1" cap="all" dirty="0">
              <a:latin typeface="Fira Sans" panose="020B0503050000020004" pitchFamily="34" charset="0"/>
              <a:cs typeface="Calibri Light"/>
            </a:endParaRPr>
          </a:p>
        </p:txBody>
      </p:sp>
      <p:pic>
        <p:nvPicPr>
          <p:cNvPr id="5" name="Obraz 5" descr="Obraz zawierający wewnątrz, rękawiczki&#10;&#10;Opis wygenerowany automatycznie">
            <a:extLst>
              <a:ext uri="{FF2B5EF4-FFF2-40B4-BE49-F238E27FC236}">
                <a16:creationId xmlns:a16="http://schemas.microsoft.com/office/drawing/2014/main" id="{D3EB2320-DD26-44DB-7C32-3846AEF5FC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713" r="25306" b="-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925C2-D06A-2F5C-2D02-6E9011452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6666" y="1952830"/>
            <a:ext cx="6352286" cy="42078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Izolowanie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się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od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otoczenia</a:t>
            </a:r>
            <a:endParaRPr lang="en-US" sz="2200" dirty="0">
              <a:latin typeface="Fira Sans" panose="020B0503050000020004" pitchFamily="34" charset="0"/>
              <a:ea typeface="+mn-lt"/>
              <a:cs typeface="+mn-lt"/>
            </a:endParaRPr>
          </a:p>
          <a:p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Przygnębienie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i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strach</a:t>
            </a:r>
            <a:endParaRPr lang="en-US" sz="2200" dirty="0">
              <a:latin typeface="Fira Sans" panose="020B0503050000020004" pitchFamily="34" charset="0"/>
              <a:ea typeface="+mn-lt"/>
              <a:cs typeface="+mn-lt"/>
            </a:endParaRPr>
          </a:p>
          <a:p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Niezdolność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do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odczuwania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radości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,</a:t>
            </a:r>
            <a:br>
              <a:rPr lang="pl-PL" sz="2200" dirty="0">
                <a:latin typeface="Fira Sans" panose="020B0503050000020004" pitchFamily="34" charset="0"/>
                <a:ea typeface="+mn-lt"/>
                <a:cs typeface="+mn-lt"/>
              </a:rPr>
            </a:b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przyjemności</a:t>
            </a:r>
            <a:endParaRPr lang="en-US" sz="2200" dirty="0">
              <a:latin typeface="Fira Sans" panose="020B0503050000020004" pitchFamily="34" charset="0"/>
              <a:ea typeface="+mn-lt"/>
              <a:cs typeface="+mn-lt"/>
            </a:endParaRPr>
          </a:p>
          <a:p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Niekontrolowane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wybuchy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gniewu</a:t>
            </a:r>
            <a:endParaRPr lang="en-US" sz="2200" dirty="0">
              <a:latin typeface="Fira Sans" panose="020B0503050000020004" pitchFamily="34" charset="0"/>
              <a:ea typeface="+mn-lt"/>
              <a:cs typeface="+mn-lt"/>
            </a:endParaRPr>
          </a:p>
          <a:p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Reakcje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kompletnie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nie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na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miejscu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br>
              <a:rPr lang="pl-PL" sz="2200" dirty="0">
                <a:latin typeface="Fira Sans" panose="020B0503050000020004" pitchFamily="34" charset="0"/>
                <a:ea typeface="+mn-lt"/>
                <a:cs typeface="+mn-lt"/>
              </a:rPr>
            </a:b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(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nieadekwatne</a:t>
            </a:r>
            <a:r>
              <a:rPr lang="en-US" sz="2200" dirty="0">
                <a:latin typeface="Fira Sans" panose="020B0503050000020004" pitchFamily="34" charset="0"/>
                <a:ea typeface="+mn-lt"/>
                <a:cs typeface="+mn-lt"/>
              </a:rPr>
              <a:t> do </a:t>
            </a:r>
            <a:r>
              <a:rPr lang="en-US" sz="2200" dirty="0" err="1">
                <a:latin typeface="Fira Sans" panose="020B0503050000020004" pitchFamily="34" charset="0"/>
                <a:ea typeface="+mn-lt"/>
                <a:cs typeface="+mn-lt"/>
              </a:rPr>
              <a:t>sytuacji</a:t>
            </a:r>
            <a:endParaRPr lang="en-US" sz="2200" dirty="0">
              <a:latin typeface="Fira Sans" panose="020B0503050000020004" pitchFamily="34" charset="0"/>
              <a:ea typeface="+mn-lt"/>
              <a:cs typeface="+mn-lt"/>
            </a:endParaRPr>
          </a:p>
          <a:p>
            <a:r>
              <a:rPr lang="pl-PL" sz="2200" dirty="0">
                <a:latin typeface="Fira Sans" panose="020B0503050000020004" pitchFamily="34" charset="0"/>
                <a:cs typeface="Calibri"/>
              </a:rPr>
              <a:t>Objawy somatyczne: b</a:t>
            </a:r>
            <a:r>
              <a:rPr lang="en-US" sz="2200" dirty="0" err="1">
                <a:latin typeface="Fira Sans" panose="020B0503050000020004" pitchFamily="34" charset="0"/>
                <a:cs typeface="Calibri"/>
              </a:rPr>
              <a:t>óle</a:t>
            </a:r>
            <a:r>
              <a:rPr lang="en-US" sz="2200" dirty="0">
                <a:latin typeface="Fira Sans" panose="020B0503050000020004" pitchFamily="34" charset="0"/>
                <a:cs typeface="Calibri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cs typeface="Calibri"/>
              </a:rPr>
              <a:t>głowy</a:t>
            </a:r>
            <a:r>
              <a:rPr lang="pl-PL" sz="2200" dirty="0">
                <a:latin typeface="Fira Sans" panose="020B0503050000020004" pitchFamily="34" charset="0"/>
                <a:cs typeface="Calibri"/>
              </a:rPr>
              <a:t>, b</a:t>
            </a:r>
            <a:r>
              <a:rPr lang="en-US" sz="2200" dirty="0" err="1">
                <a:latin typeface="Fira Sans" panose="020B0503050000020004" pitchFamily="34" charset="0"/>
                <a:cs typeface="Calibri"/>
              </a:rPr>
              <a:t>rak</a:t>
            </a:r>
            <a:r>
              <a:rPr lang="en-US" sz="2200" dirty="0">
                <a:latin typeface="Fira Sans" panose="020B0503050000020004" pitchFamily="34" charset="0"/>
                <a:cs typeface="Calibri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cs typeface="Calibri"/>
              </a:rPr>
              <a:t>apetytu</a:t>
            </a:r>
            <a:r>
              <a:rPr lang="en-US" sz="2200" dirty="0">
                <a:latin typeface="Fira Sans" panose="020B0503050000020004" pitchFamily="34" charset="0"/>
                <a:cs typeface="Calibri"/>
              </a:rPr>
              <a:t>, </a:t>
            </a:r>
            <a:r>
              <a:rPr lang="en-US" sz="2200" dirty="0" err="1">
                <a:latin typeface="Fira Sans" panose="020B0503050000020004" pitchFamily="34" charset="0"/>
                <a:cs typeface="Calibri"/>
              </a:rPr>
              <a:t>mdłości</a:t>
            </a:r>
            <a:r>
              <a:rPr lang="pl-PL" sz="2200" dirty="0">
                <a:latin typeface="Fira Sans" panose="020B0503050000020004" pitchFamily="34" charset="0"/>
                <a:cs typeface="Calibri"/>
              </a:rPr>
              <a:t>, p</a:t>
            </a:r>
            <a:r>
              <a:rPr lang="en-US" sz="2200" dirty="0" err="1">
                <a:latin typeface="Fira Sans" panose="020B0503050000020004" pitchFamily="34" charset="0"/>
                <a:cs typeface="Calibri"/>
              </a:rPr>
              <a:t>rzyspieszony</a:t>
            </a:r>
            <a:r>
              <a:rPr lang="en-US" sz="2200" dirty="0">
                <a:latin typeface="Fira Sans" panose="020B0503050000020004" pitchFamily="34" charset="0"/>
                <a:cs typeface="Calibri"/>
              </a:rPr>
              <a:t> </a:t>
            </a:r>
            <a:r>
              <a:rPr lang="en-US" sz="2200" dirty="0" err="1">
                <a:latin typeface="Fira Sans" panose="020B0503050000020004" pitchFamily="34" charset="0"/>
                <a:cs typeface="Calibri"/>
              </a:rPr>
              <a:t>oddech</a:t>
            </a:r>
            <a:endParaRPr lang="en-US" sz="2200" dirty="0">
              <a:latin typeface="Fira Sans" panose="020B0503050000020004" pitchFamily="34" charset="0"/>
              <a:ea typeface="Calibri"/>
              <a:cs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99EB12E-7D24-497A-9E7E-46BA85C7E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5" y="6149437"/>
            <a:ext cx="3137819" cy="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7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mapa&#10;&#10;Opis wygenerowany automatycznie">
            <a:extLst>
              <a:ext uri="{FF2B5EF4-FFF2-40B4-BE49-F238E27FC236}">
                <a16:creationId xmlns:a16="http://schemas.microsoft.com/office/drawing/2014/main" id="{8F46EE72-A6B0-1792-2B38-AF99FB0FEF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817" r="1065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A7D549-15CE-8FEC-ED72-2971EB5D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07" y="456110"/>
            <a:ext cx="4834397" cy="91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cap="all" dirty="0">
                <a:latin typeface="Fira Sans" panose="020B0503050000020004" pitchFamily="34" charset="0"/>
              </a:rPr>
              <a:t>UKRYTE SYMPTOMY</a:t>
            </a:r>
            <a:endParaRPr lang="en-US" sz="4000" dirty="0">
              <a:latin typeface="Fira Sans" panose="020B05030500000200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610AE3-6315-FF64-61C3-1066F525B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0" y="1717694"/>
            <a:ext cx="5273964" cy="48216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latin typeface="Fira Sans" panose="020B0503050000020004" pitchFamily="34" charset="0"/>
              </a:rPr>
              <a:t>Męczące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i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niechciane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wspomnienia</a:t>
            </a:r>
            <a:br>
              <a:rPr lang="pl-PL" sz="2000" dirty="0">
                <a:latin typeface="Fira Sans" panose="020B0503050000020004" pitchFamily="34" charset="0"/>
              </a:rPr>
            </a:br>
            <a:r>
              <a:rPr lang="en-US" sz="2000" dirty="0" err="1">
                <a:latin typeface="Fira Sans" panose="020B0503050000020004" pitchFamily="34" charset="0"/>
              </a:rPr>
              <a:t>niezależnie</a:t>
            </a:r>
            <a:r>
              <a:rPr lang="en-US" sz="2000" dirty="0">
                <a:latin typeface="Fira Sans" panose="020B0503050000020004" pitchFamily="34" charset="0"/>
              </a:rPr>
              <a:t> od </a:t>
            </a:r>
            <a:r>
              <a:rPr lang="en-US" sz="2000" dirty="0" err="1">
                <a:latin typeface="Fira Sans" panose="020B0503050000020004" pitchFamily="34" charset="0"/>
              </a:rPr>
              <a:t>nas</a:t>
            </a:r>
            <a:endParaRPr lang="en-US" sz="2000" dirty="0">
              <a:latin typeface="Fira Sans" panose="020B0503050000020004" pitchFamily="34" charset="0"/>
              <a:cs typeface="Calibri"/>
            </a:endParaRPr>
          </a:p>
          <a:p>
            <a:r>
              <a:rPr lang="en-US" sz="2000" dirty="0" err="1">
                <a:latin typeface="Fira Sans" panose="020B0503050000020004" pitchFamily="34" charset="0"/>
              </a:rPr>
              <a:t>Koszmary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senne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endParaRPr lang="en-US" sz="2000" dirty="0">
              <a:latin typeface="Fira Sans" panose="020B0503050000020004" pitchFamily="34" charset="0"/>
              <a:cs typeface="Calibri"/>
            </a:endParaRPr>
          </a:p>
          <a:p>
            <a:r>
              <a:rPr lang="en-US" sz="2000" dirty="0" err="1">
                <a:latin typeface="Fira Sans" panose="020B0503050000020004" pitchFamily="34" charset="0"/>
              </a:rPr>
              <a:t>Myśli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samobójcze</a:t>
            </a:r>
            <a:endParaRPr lang="en-US" sz="2000" dirty="0">
              <a:latin typeface="Fira Sans" panose="020B0503050000020004" pitchFamily="34" charset="0"/>
              <a:cs typeface="Calibri"/>
            </a:endParaRPr>
          </a:p>
          <a:p>
            <a:r>
              <a:rPr lang="en-US" sz="2000" dirty="0" err="1">
                <a:latin typeface="Fira Sans" panose="020B0503050000020004" pitchFamily="34" charset="0"/>
              </a:rPr>
              <a:t>Unikanie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sytuacji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przywołujących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br>
              <a:rPr lang="pl-PL" sz="2000" dirty="0">
                <a:latin typeface="Fira Sans" panose="020B0503050000020004" pitchFamily="34" charset="0"/>
              </a:rPr>
            </a:br>
            <a:r>
              <a:rPr lang="en-US" sz="2000" dirty="0" err="1">
                <a:latin typeface="Fira Sans" panose="020B0503050000020004" pitchFamily="34" charset="0"/>
              </a:rPr>
              <a:t>wspomnienia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związane</a:t>
            </a:r>
            <a:r>
              <a:rPr lang="en-US" sz="2000" dirty="0">
                <a:latin typeface="Fira Sans" panose="020B0503050000020004" pitchFamily="34" charset="0"/>
              </a:rPr>
              <a:t> z </a:t>
            </a:r>
            <a:r>
              <a:rPr lang="en-US" sz="2000" dirty="0" err="1">
                <a:latin typeface="Fira Sans" panose="020B0503050000020004" pitchFamily="34" charset="0"/>
              </a:rPr>
              <a:t>sytuacją</a:t>
            </a:r>
            <a:r>
              <a:rPr lang="en-US" sz="2000" dirty="0">
                <a:latin typeface="Fira Sans" panose="020B0503050000020004" pitchFamily="34" charset="0"/>
              </a:rPr>
              <a:t>, </a:t>
            </a:r>
            <a:br>
              <a:rPr lang="pl-PL" sz="2000" dirty="0">
                <a:latin typeface="Fira Sans" panose="020B0503050000020004" pitchFamily="34" charset="0"/>
              </a:rPr>
            </a:br>
            <a:r>
              <a:rPr lang="en-US" sz="2000" dirty="0" err="1">
                <a:latin typeface="Fira Sans" panose="020B0503050000020004" pitchFamily="34" charset="0"/>
              </a:rPr>
              <a:t>która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spowodowała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pl-PL" sz="2000" dirty="0">
                <a:latin typeface="Fira Sans" panose="020B0503050000020004" pitchFamily="34" charset="0"/>
              </a:rPr>
              <a:t>stres pourazowy</a:t>
            </a:r>
            <a:endParaRPr lang="en-US" sz="2000" dirty="0">
              <a:latin typeface="Fira Sans" panose="020B0503050000020004" pitchFamily="34" charset="0"/>
              <a:cs typeface="Calibri"/>
            </a:endParaRPr>
          </a:p>
          <a:p>
            <a:r>
              <a:rPr lang="en-US" sz="2000" dirty="0" err="1">
                <a:latin typeface="Fira Sans" panose="020B0503050000020004" pitchFamily="34" charset="0"/>
              </a:rPr>
              <a:t>Kołatanie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serca</a:t>
            </a:r>
            <a:endParaRPr lang="en-US" sz="2000" dirty="0">
              <a:latin typeface="Fira Sans" panose="020B0503050000020004" pitchFamily="34" charset="0"/>
              <a:cs typeface="Calibri"/>
            </a:endParaRPr>
          </a:p>
          <a:p>
            <a:r>
              <a:rPr lang="en-US" sz="2000" dirty="0" err="1">
                <a:latin typeface="Fira Sans" panose="020B0503050000020004" pitchFamily="34" charset="0"/>
              </a:rPr>
              <a:t>Zaburzenia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snu</a:t>
            </a:r>
            <a:endParaRPr lang="en-US" sz="2000" dirty="0">
              <a:latin typeface="Fira Sans" panose="020B0503050000020004" pitchFamily="34" charset="0"/>
              <a:cs typeface="Calibri"/>
            </a:endParaRPr>
          </a:p>
          <a:p>
            <a:r>
              <a:rPr lang="en-US" sz="2000" dirty="0" err="1">
                <a:latin typeface="Fira Sans" panose="020B0503050000020004" pitchFamily="34" charset="0"/>
              </a:rPr>
              <a:t>Podniesione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ciśnienie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tętnicze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krwi</a:t>
            </a:r>
            <a:endParaRPr lang="en-US" sz="2000" dirty="0">
              <a:latin typeface="Fira Sans" panose="020B0503050000020004" pitchFamily="34" charset="0"/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58D9F36-7E2F-429C-A12B-21231F9DD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5" y="6149437"/>
            <a:ext cx="3137819" cy="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7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wewnątrz, klepsydra, szkło, licznik&#10;&#10;Opis wygenerowany automatycznie">
            <a:extLst>
              <a:ext uri="{FF2B5EF4-FFF2-40B4-BE49-F238E27FC236}">
                <a16:creationId xmlns:a16="http://schemas.microsoft.com/office/drawing/2014/main" id="{71B57CBB-D7B3-D1A6-B718-3690053E89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626" r="20509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A87C55A-8236-1EC6-37BD-F1690C82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564" y="346652"/>
            <a:ext cx="7187967" cy="18073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cap="all" dirty="0">
                <a:latin typeface="Fira Sans" panose="020B0503050000020004" pitchFamily="34" charset="0"/>
              </a:rPr>
              <a:t>JAK DŁUGO MOGĄ TRWAĆ OBJAWY STRESU POURAZOWEGO?</a:t>
            </a:r>
            <a:br>
              <a:rPr lang="en-US" sz="3600" b="1" cap="all" dirty="0">
                <a:latin typeface="Fira Sans" panose="020B0503050000020004" pitchFamily="34" charset="0"/>
              </a:rPr>
            </a:br>
            <a:endParaRPr lang="en-US" sz="3600" dirty="0">
              <a:latin typeface="Fira Sans" panose="020B05030500000200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925C2-D06A-2F5C-2D02-6E9011452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6569" y="2333297"/>
            <a:ext cx="5641321" cy="384366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b="1" dirty="0" err="1">
                <a:latin typeface="Fira Sans" panose="020B0503050000020004" pitchFamily="34" charset="0"/>
              </a:rPr>
              <a:t>Zespół</a:t>
            </a:r>
            <a:r>
              <a:rPr lang="en-US" sz="2600" b="1" dirty="0">
                <a:latin typeface="Fira Sans" panose="020B0503050000020004" pitchFamily="34" charset="0"/>
              </a:rPr>
              <a:t> </a:t>
            </a:r>
            <a:r>
              <a:rPr lang="en-US" sz="2600" b="1" dirty="0" err="1">
                <a:latin typeface="Fira Sans" panose="020B0503050000020004" pitchFamily="34" charset="0"/>
              </a:rPr>
              <a:t>stresu</a:t>
            </a:r>
            <a:r>
              <a:rPr lang="en-US" sz="2600" b="1" dirty="0">
                <a:latin typeface="Fira Sans" panose="020B0503050000020004" pitchFamily="34" charset="0"/>
              </a:rPr>
              <a:t> </a:t>
            </a:r>
            <a:r>
              <a:rPr lang="en-US" sz="2600" b="1" dirty="0" err="1">
                <a:latin typeface="Fira Sans" panose="020B0503050000020004" pitchFamily="34" charset="0"/>
              </a:rPr>
              <a:t>pourazowego</a:t>
            </a:r>
            <a:r>
              <a:rPr lang="en-US" sz="2600" b="1" dirty="0">
                <a:latin typeface="Fira Sans" panose="020B0503050000020004" pitchFamily="34" charset="0"/>
              </a:rPr>
              <a:t> jest </a:t>
            </a:r>
            <a:r>
              <a:rPr lang="en-US" sz="2600" b="1" dirty="0" err="1">
                <a:latin typeface="Fira Sans" panose="020B0503050000020004" pitchFamily="34" charset="0"/>
              </a:rPr>
              <a:t>bardzo</a:t>
            </a:r>
            <a:r>
              <a:rPr lang="en-US" sz="2600" b="1" dirty="0">
                <a:latin typeface="Fira Sans" panose="020B0503050000020004" pitchFamily="34" charset="0"/>
              </a:rPr>
              <a:t> </a:t>
            </a:r>
            <a:r>
              <a:rPr lang="en-US" sz="2600" b="1" dirty="0" err="1">
                <a:latin typeface="Fira Sans" panose="020B0503050000020004" pitchFamily="34" charset="0"/>
              </a:rPr>
              <a:t>zróżnicowany</a:t>
            </a:r>
            <a:r>
              <a:rPr lang="en-US" sz="2600" b="1" dirty="0">
                <a:latin typeface="Fira Sans" panose="020B0503050000020004" pitchFamily="34" charset="0"/>
              </a:rPr>
              <a:t> </a:t>
            </a:r>
            <a:r>
              <a:rPr lang="en-US" sz="2600" b="1" dirty="0" err="1">
                <a:latin typeface="Fira Sans" panose="020B0503050000020004" pitchFamily="34" charset="0"/>
              </a:rPr>
              <a:t>i</a:t>
            </a:r>
            <a:r>
              <a:rPr lang="en-US" sz="2600" b="1" dirty="0">
                <a:latin typeface="Fira Sans" panose="020B0503050000020004" pitchFamily="34" charset="0"/>
              </a:rPr>
              <a:t> ma </a:t>
            </a:r>
            <a:r>
              <a:rPr lang="en-US" sz="2600" b="1" dirty="0" err="1">
                <a:latin typeface="Fira Sans" panose="020B0503050000020004" pitchFamily="34" charset="0"/>
              </a:rPr>
              <a:t>indywidualny</a:t>
            </a:r>
            <a:r>
              <a:rPr lang="en-US" sz="2600" b="1" dirty="0">
                <a:latin typeface="Fira Sans" panose="020B0503050000020004" pitchFamily="34" charset="0"/>
              </a:rPr>
              <a:t> </a:t>
            </a:r>
            <a:r>
              <a:rPr lang="en-US" sz="2600" b="1" dirty="0" err="1">
                <a:latin typeface="Fira Sans" panose="020B0503050000020004" pitchFamily="34" charset="0"/>
              </a:rPr>
              <a:t>przebieg</a:t>
            </a:r>
            <a:r>
              <a:rPr lang="en-US" sz="2600" b="1" dirty="0">
                <a:latin typeface="Fira Sans" panose="020B05030500000200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Fira Sans" panose="020B0503050000020004" pitchFamily="34" charset="0"/>
              </a:rPr>
              <a:t>objawy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ostre</a:t>
            </a:r>
            <a:r>
              <a:rPr lang="en-US" sz="2000" dirty="0">
                <a:latin typeface="Fira Sans" panose="020B0503050000020004" pitchFamily="34" charset="0"/>
              </a:rPr>
              <a:t>, </a:t>
            </a:r>
            <a:r>
              <a:rPr lang="en-US" sz="2000" dirty="0" err="1">
                <a:latin typeface="Fira Sans" panose="020B0503050000020004" pitchFamily="34" charset="0"/>
              </a:rPr>
              <a:t>gdy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czas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trwania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symptomów</a:t>
            </a:r>
            <a:r>
              <a:rPr lang="en-US" sz="2000" dirty="0">
                <a:latin typeface="Fira Sans" panose="020B0503050000020004" pitchFamily="34" charset="0"/>
              </a:rPr>
              <a:t> jest </a:t>
            </a:r>
            <a:r>
              <a:rPr lang="en-US" sz="2000" dirty="0" err="1">
                <a:latin typeface="Fira Sans" panose="020B0503050000020004" pitchFamily="34" charset="0"/>
              </a:rPr>
              <a:t>krótszy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niż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trzy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miesiące</a:t>
            </a:r>
            <a:endParaRPr lang="en-US" sz="2000" dirty="0">
              <a:latin typeface="Fira Sans" panose="020B05030500000200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Fira Sans" panose="020B0503050000020004" pitchFamily="34" charset="0"/>
              </a:rPr>
              <a:t>objawy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przewlekłe</a:t>
            </a:r>
            <a:r>
              <a:rPr lang="en-US" sz="2000" dirty="0">
                <a:latin typeface="Fira Sans" panose="020B0503050000020004" pitchFamily="34" charset="0"/>
              </a:rPr>
              <a:t>, </a:t>
            </a:r>
            <a:r>
              <a:rPr lang="en-US" sz="2000" dirty="0" err="1">
                <a:latin typeface="Fira Sans" panose="020B0503050000020004" pitchFamily="34" charset="0"/>
              </a:rPr>
              <a:t>jeśli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czas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trwania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objawów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wynosi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trzy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miesiące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lub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dłużej</a:t>
            </a:r>
            <a:endParaRPr lang="en-US" sz="2000" dirty="0">
              <a:latin typeface="Fira Sans" panose="020B05030500000200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Fira Sans" panose="020B0503050000020004" pitchFamily="34" charset="0"/>
              </a:rPr>
              <a:t>objawy</a:t>
            </a:r>
            <a:r>
              <a:rPr lang="en-US" sz="2000" dirty="0">
                <a:latin typeface="Fira Sans" panose="020B0503050000020004" pitchFamily="34" charset="0"/>
              </a:rPr>
              <a:t> z </a:t>
            </a:r>
            <a:r>
              <a:rPr lang="en-US" sz="2000" dirty="0" err="1">
                <a:latin typeface="Fira Sans" panose="020B0503050000020004" pitchFamily="34" charset="0"/>
              </a:rPr>
              <a:t>początkiem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opóźnionym</a:t>
            </a:r>
            <a:r>
              <a:rPr lang="en-US" sz="2000" dirty="0">
                <a:latin typeface="Fira Sans" panose="020B0503050000020004" pitchFamily="34" charset="0"/>
              </a:rPr>
              <a:t>, </a:t>
            </a:r>
            <a:r>
              <a:rPr lang="en-US" sz="2000" dirty="0" err="1">
                <a:latin typeface="Fira Sans" panose="020B0503050000020004" pitchFamily="34" charset="0"/>
              </a:rPr>
              <a:t>jeżeli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początek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objawów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następuje</a:t>
            </a:r>
            <a:r>
              <a:rPr lang="en-US" sz="2000" dirty="0">
                <a:latin typeface="Fira Sans" panose="020B0503050000020004" pitchFamily="34" charset="0"/>
              </a:rPr>
              <a:t> co </a:t>
            </a:r>
            <a:r>
              <a:rPr lang="en-US" sz="2000" dirty="0" err="1">
                <a:latin typeface="Fira Sans" panose="020B0503050000020004" pitchFamily="34" charset="0"/>
              </a:rPr>
              <a:t>najmniej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sześć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miesięcy</a:t>
            </a:r>
            <a:r>
              <a:rPr lang="en-US" sz="2000" dirty="0">
                <a:latin typeface="Fira Sans" panose="020B0503050000020004" pitchFamily="34" charset="0"/>
              </a:rPr>
              <a:t> po </a:t>
            </a:r>
            <a:r>
              <a:rPr lang="en-US" sz="2000" dirty="0" err="1">
                <a:latin typeface="Fira Sans" panose="020B0503050000020004" pitchFamily="34" charset="0"/>
              </a:rPr>
              <a:t>zadziałaniu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stresora</a:t>
            </a:r>
            <a:r>
              <a:rPr lang="en-US" sz="2000" dirty="0">
                <a:latin typeface="Fira Sans" panose="020B0503050000020004" pitchFamily="34" charset="0"/>
              </a:rPr>
              <a:t> (</a:t>
            </a:r>
            <a:r>
              <a:rPr lang="en-US" sz="2000" dirty="0" err="1">
                <a:latin typeface="Fira Sans" panose="020B0503050000020004" pitchFamily="34" charset="0"/>
              </a:rPr>
              <a:t>traumatycznego</a:t>
            </a:r>
            <a:r>
              <a:rPr lang="en-US" sz="2000" dirty="0">
                <a:latin typeface="Fira Sans" panose="020B0503050000020004" pitchFamily="34" charset="0"/>
              </a:rPr>
              <a:t> </a:t>
            </a:r>
            <a:r>
              <a:rPr lang="en-US" sz="2000" dirty="0" err="1">
                <a:latin typeface="Fira Sans" panose="020B0503050000020004" pitchFamily="34" charset="0"/>
              </a:rPr>
              <a:t>przeżycia</a:t>
            </a:r>
            <a:r>
              <a:rPr lang="en-US" sz="2000" dirty="0">
                <a:latin typeface="Fira Sans" panose="020B0503050000020004" pitchFamily="34" charset="0"/>
              </a:rPr>
              <a:t>)</a:t>
            </a:r>
            <a:r>
              <a:rPr lang="pl-PL" sz="2000" dirty="0">
                <a:latin typeface="Fira Sans" panose="020B0503050000020004" pitchFamily="34" charset="0"/>
              </a:rPr>
              <a:t>a</a:t>
            </a:r>
            <a:endParaRPr lang="en-US" sz="2000" dirty="0">
              <a:latin typeface="Fira Sans" panose="020B05030500000200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E6EAC9E-D990-4CF6-84D6-BB20D297D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5" y="6149437"/>
            <a:ext cx="3137819" cy="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4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87C55A-8236-1EC6-37BD-F1690C82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200" y="524475"/>
            <a:ext cx="5529482" cy="9328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>
                <a:latin typeface="Fira Sans" panose="020B0503050000020004" pitchFamily="34" charset="0"/>
              </a:rPr>
              <a:t>JAK </a:t>
            </a:r>
            <a:r>
              <a:rPr lang="en-US" b="1" cap="all" dirty="0" err="1">
                <a:latin typeface="Fira Sans" panose="020B0503050000020004" pitchFamily="34" charset="0"/>
              </a:rPr>
              <a:t>pomagamy</a:t>
            </a:r>
            <a:r>
              <a:rPr lang="en-US" b="1" cap="all" dirty="0">
                <a:latin typeface="Fira Sans" panose="020B0503050000020004" pitchFamily="34" charset="0"/>
              </a:rPr>
              <a:t>? </a:t>
            </a:r>
          </a:p>
        </p:txBody>
      </p:sp>
      <p:pic>
        <p:nvPicPr>
          <p:cNvPr id="9" name="Obraz 9" descr="Obraz zawierający osoba, żółty&#10;&#10;Opis wygenerowany automatycznie">
            <a:extLst>
              <a:ext uri="{FF2B5EF4-FFF2-40B4-BE49-F238E27FC236}">
                <a16:creationId xmlns:a16="http://schemas.microsoft.com/office/drawing/2014/main" id="{CD3676D3-E2E8-991D-2C63-4C197CF088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706" r="54078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925C2-D06A-2F5C-2D02-6E9011452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9200" y="2072332"/>
            <a:ext cx="6126664" cy="41706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Fira Sans" panose="020B0503050000020004" pitchFamily="34" charset="0"/>
              </a:rPr>
              <a:t>Kontekst</a:t>
            </a:r>
            <a:r>
              <a:rPr lang="en-US" sz="3600" b="1" dirty="0">
                <a:latin typeface="Fira Sans" panose="020B0503050000020004" pitchFamily="34" charset="0"/>
              </a:rPr>
              <a:t> </a:t>
            </a:r>
            <a:r>
              <a:rPr lang="en-US" sz="3600" b="1" dirty="0" err="1">
                <a:latin typeface="Fira Sans" panose="020B0503050000020004" pitchFamily="34" charset="0"/>
              </a:rPr>
              <a:t>edukacyjny</a:t>
            </a:r>
            <a:endParaRPr lang="pl-PL" sz="3600" b="1" dirty="0" err="1">
              <a:latin typeface="Fira Sans" panose="020B0503050000020004" pitchFamily="34" charset="0"/>
            </a:endParaRPr>
          </a:p>
          <a:p>
            <a:endParaRPr lang="pl-PL" sz="2000" dirty="0">
              <a:latin typeface="Fira Sans" panose="020B0503050000020004" pitchFamily="34" charset="0"/>
              <a:cs typeface="Calibri"/>
            </a:endParaRPr>
          </a:p>
          <a:p>
            <a:r>
              <a:rPr lang="en-US" sz="2000" dirty="0" err="1">
                <a:latin typeface="Fira Sans" panose="020B0503050000020004" pitchFamily="34" charset="0"/>
                <a:cs typeface="Calibri"/>
              </a:rPr>
              <a:t>Utworzenie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 </a:t>
            </a:r>
            <a:r>
              <a:rPr lang="en-US" sz="2000" dirty="0" err="1">
                <a:latin typeface="Fira Sans" panose="020B0503050000020004" pitchFamily="34" charset="0"/>
                <a:cs typeface="Calibri"/>
              </a:rPr>
              <a:t>oddziałów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 </a:t>
            </a:r>
            <a:r>
              <a:rPr lang="en-US" sz="2000" dirty="0" err="1">
                <a:latin typeface="Fira Sans" panose="020B0503050000020004" pitchFamily="34" charset="0"/>
                <a:cs typeface="Calibri"/>
              </a:rPr>
              <a:t>przygotowawczych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 </a:t>
            </a:r>
            <a:r>
              <a:rPr lang="en-US" sz="2000" dirty="0" err="1">
                <a:latin typeface="Fira Sans" panose="020B0503050000020004" pitchFamily="34" charset="0"/>
                <a:cs typeface="Calibri"/>
              </a:rPr>
              <a:t>dla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 </a:t>
            </a:r>
            <a:r>
              <a:rPr lang="en-US" sz="2000" dirty="0" err="1">
                <a:latin typeface="Fira Sans" panose="020B0503050000020004" pitchFamily="34" charset="0"/>
                <a:cs typeface="Calibri"/>
              </a:rPr>
              <a:t>uczniów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 z Ukrainy  </a:t>
            </a:r>
          </a:p>
          <a:p>
            <a:r>
              <a:rPr lang="en-US" sz="2000" dirty="0" err="1">
                <a:latin typeface="Fira Sans" panose="020B0503050000020004" pitchFamily="34" charset="0"/>
                <a:cs typeface="Calibri"/>
              </a:rPr>
              <a:t>Dodatkowe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 </a:t>
            </a:r>
            <a:r>
              <a:rPr lang="en-US" sz="2000" dirty="0" err="1">
                <a:latin typeface="Fira Sans" panose="020B0503050000020004" pitchFamily="34" charset="0"/>
                <a:cs typeface="Calibri"/>
              </a:rPr>
              <a:t>lekcje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 </a:t>
            </a:r>
            <a:r>
              <a:rPr lang="en-US" sz="20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000" dirty="0" err="1">
                <a:latin typeface="Fira Sans" panose="020B0503050000020004" pitchFamily="34" charset="0"/>
                <a:ea typeface="+mn-lt"/>
                <a:cs typeface="+mn-lt"/>
              </a:rPr>
              <a:t>języka</a:t>
            </a:r>
            <a:r>
              <a:rPr lang="en-US" sz="20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000" dirty="0" err="1">
                <a:latin typeface="Fira Sans" panose="020B0503050000020004" pitchFamily="34" charset="0"/>
                <a:ea typeface="+mn-lt"/>
                <a:cs typeface="+mn-lt"/>
              </a:rPr>
              <a:t>polskiego</a:t>
            </a:r>
            <a:r>
              <a:rPr lang="en-US" sz="2000" dirty="0">
                <a:latin typeface="Fira Sans" panose="020B0503050000020004" pitchFamily="34" charset="0"/>
                <a:ea typeface="+mn-lt"/>
                <a:cs typeface="+mn-lt"/>
              </a:rPr>
              <a:t> </a:t>
            </a:r>
            <a:r>
              <a:rPr lang="en-US" sz="2000" dirty="0" err="1">
                <a:latin typeface="Fira Sans" panose="020B0503050000020004" pitchFamily="34" charset="0"/>
                <a:cs typeface="Calibri"/>
              </a:rPr>
              <a:t>dla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 </a:t>
            </a:r>
            <a:r>
              <a:rPr lang="en-US" sz="2000" dirty="0" err="1">
                <a:latin typeface="Fira Sans" panose="020B0503050000020004" pitchFamily="34" charset="0"/>
                <a:cs typeface="Calibri"/>
              </a:rPr>
              <a:t>uczniów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 z Ukrainy</a:t>
            </a:r>
            <a:endParaRPr lang="en-US" sz="2400" dirty="0">
              <a:latin typeface="Fira Sans" panose="020B0503050000020004" pitchFamily="34" charset="0"/>
            </a:endParaRPr>
          </a:p>
          <a:p>
            <a:r>
              <a:rPr lang="en-US" sz="2000" dirty="0" err="1">
                <a:latin typeface="Fira Sans" panose="020B0503050000020004" pitchFamily="34" charset="0"/>
                <a:cs typeface="Calibri"/>
              </a:rPr>
              <a:t>Zatrudnienie</a:t>
            </a:r>
            <a:r>
              <a:rPr lang="en-US" sz="2000" dirty="0">
                <a:latin typeface="Fira Sans" panose="020B0503050000020004" pitchFamily="34" charset="0"/>
              </a:rPr>
              <a:t> "</a:t>
            </a:r>
            <a:r>
              <a:rPr lang="en-US" sz="2000" dirty="0" err="1">
                <a:latin typeface="Fira Sans" panose="020B0503050000020004" pitchFamily="34" charset="0"/>
              </a:rPr>
              <a:t>asystentów</a:t>
            </a:r>
            <a:r>
              <a:rPr lang="en-US" sz="2000" dirty="0">
                <a:latin typeface="Fira Sans" panose="020B0503050000020004" pitchFamily="34" charset="0"/>
              </a:rPr>
              <a:t>" </a:t>
            </a:r>
            <a:r>
              <a:rPr lang="en-US" sz="2000" dirty="0" err="1">
                <a:latin typeface="Fira Sans" panose="020B0503050000020004" pitchFamily="34" charset="0"/>
              </a:rPr>
              <a:t>komunikujących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się</a:t>
            </a:r>
            <a:r>
              <a:rPr lang="pl-PL" sz="2000" dirty="0">
                <a:latin typeface="Fira Sans" panose="020B0503050000020004" pitchFamily="34" charset="0"/>
              </a:rPr>
              <a:t> 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br>
              <a:rPr lang="pl-PL" sz="2000" dirty="0">
                <a:latin typeface="Fira Sans" panose="020B0503050000020004" pitchFamily="34" charset="0"/>
              </a:rPr>
            </a:br>
            <a:r>
              <a:rPr lang="en-US" sz="2000" dirty="0">
                <a:latin typeface="Fira Sans" panose="020B0503050000020004" pitchFamily="34" charset="0"/>
              </a:rPr>
              <a:t>w </a:t>
            </a:r>
            <a:r>
              <a:rPr lang="en-US" sz="2000" dirty="0" err="1">
                <a:latin typeface="Fira Sans" panose="020B0503050000020004" pitchFamily="34" charset="0"/>
              </a:rPr>
              <a:t>języku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ukraińskim</a:t>
            </a:r>
            <a:endParaRPr lang="en-US" sz="2000" dirty="0">
              <a:latin typeface="Fira Sans" panose="020B0503050000020004" pitchFamily="34" charset="0"/>
              <a:ea typeface="Calibri"/>
              <a:cs typeface="Calibri"/>
            </a:endParaRPr>
          </a:p>
          <a:p>
            <a:r>
              <a:rPr lang="en-US" sz="2000" dirty="0" err="1">
                <a:latin typeface="Fira Sans" panose="020B0503050000020004" pitchFamily="34" charset="0"/>
              </a:rPr>
              <a:t>Szkolenia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dla</a:t>
            </a:r>
            <a:r>
              <a:rPr lang="en-US" sz="2000" dirty="0">
                <a:latin typeface="Fira Sans" panose="020B0503050000020004" pitchFamily="34" charset="0"/>
              </a:rPr>
              <a:t> </a:t>
            </a:r>
            <a:r>
              <a:rPr lang="en-US" sz="2000" dirty="0" err="1">
                <a:latin typeface="Fira Sans" panose="020B0503050000020004" pitchFamily="34" charset="0"/>
              </a:rPr>
              <a:t>nauczycieli</a:t>
            </a:r>
            <a:endParaRPr lang="en-US" sz="2000" dirty="0" err="1">
              <a:latin typeface="Fira Sans" panose="020B0503050000020004" pitchFamily="34" charset="0"/>
              <a:cs typeface="Calibri"/>
            </a:endParaRPr>
          </a:p>
          <a:p>
            <a:r>
              <a:rPr lang="en-US" sz="2000" dirty="0" err="1">
                <a:latin typeface="Fira Sans" panose="020B0503050000020004" pitchFamily="34" charset="0"/>
                <a:cs typeface="Calibri"/>
              </a:rPr>
              <a:t>Dwujęzyczne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 </a:t>
            </a:r>
            <a:r>
              <a:rPr lang="en-US" sz="2000" dirty="0" err="1">
                <a:latin typeface="Fira Sans" panose="020B0503050000020004" pitchFamily="34" charset="0"/>
                <a:cs typeface="Calibri"/>
              </a:rPr>
              <a:t>karty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 </a:t>
            </a:r>
            <a:r>
              <a:rPr lang="en-US" sz="2000" dirty="0" err="1">
                <a:latin typeface="Fira Sans" panose="020B0503050000020004" pitchFamily="34" charset="0"/>
                <a:cs typeface="Calibri"/>
              </a:rPr>
              <a:t>pracy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 </a:t>
            </a:r>
            <a:r>
              <a:rPr lang="en-US" sz="2000" dirty="0" err="1">
                <a:latin typeface="Fira Sans" panose="020B0503050000020004" pitchFamily="34" charset="0"/>
                <a:cs typeface="Calibri"/>
              </a:rPr>
              <a:t>dla</a:t>
            </a:r>
            <a:r>
              <a:rPr lang="en-US" sz="2000" dirty="0">
                <a:latin typeface="Fira Sans" panose="020B0503050000020004" pitchFamily="34" charset="0"/>
                <a:cs typeface="Calibri"/>
              </a:rPr>
              <a:t> </a:t>
            </a:r>
            <a:r>
              <a:rPr lang="en-US" sz="2000" dirty="0" err="1">
                <a:latin typeface="Fira Sans" panose="020B0503050000020004" pitchFamily="34" charset="0"/>
                <a:cs typeface="Calibri"/>
              </a:rPr>
              <a:t>uczniów</a:t>
            </a:r>
            <a:endParaRPr lang="en-US" sz="2000" dirty="0" err="1">
              <a:latin typeface="Fira Sans" panose="020B0503050000020004" pitchFamily="34" charset="0"/>
            </a:endParaRPr>
          </a:p>
          <a:p>
            <a:endParaRPr lang="en-US" sz="2400" dirty="0">
              <a:latin typeface="Fira Sans" panose="020B0503050000020004" pitchFamily="34" charset="0"/>
              <a:ea typeface="Calibri"/>
              <a:cs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7C4A7B4-1694-4EDF-A6FA-FDF8FCB21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5" y="6149437"/>
            <a:ext cx="3137819" cy="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843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621</Words>
  <Application>Microsoft Office PowerPoint</Application>
  <PresentationFormat>Panoramiczny</PresentationFormat>
  <Paragraphs>83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Fira Sans</vt:lpstr>
      <vt:lpstr>Garamond</vt:lpstr>
      <vt:lpstr>Motyw pakietu Office</vt:lpstr>
      <vt:lpstr>Edukacja  uważna na traumę</vt:lpstr>
      <vt:lpstr>Z czym zmierzyła się nasza szkoła?</vt:lpstr>
      <vt:lpstr>WOJENNE DOŚWIADCZENIE  DZIECI ORAZ MŁODZIEŻY</vt:lpstr>
      <vt:lpstr>UCZEŃ, KTÓRY  NIE BYŁ ŚWIADKIEM DZIAŁAŃ WOJENNYCH </vt:lpstr>
      <vt:lpstr>UCZEŃ, KTÓRY  BYŁ ŚWIADKIEM DZIAŁAŃ WOJENNYCH</vt:lpstr>
      <vt:lpstr>symptomy łatwe do zauważenia</vt:lpstr>
      <vt:lpstr>UKRYTE SYMPTOMY</vt:lpstr>
      <vt:lpstr>JAK DŁUGO MOGĄ TRWAĆ OBJAWY STRESU POURAZOWEGO? </vt:lpstr>
      <vt:lpstr>JAK pomagamy? </vt:lpstr>
      <vt:lpstr>JAK pomagamy? </vt:lpstr>
      <vt:lpstr>JAK pomagamy? </vt:lpstr>
      <vt:lpstr>akualne potrzeby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Dorota Iwanowicz</cp:lastModifiedBy>
  <cp:revision>577</cp:revision>
  <dcterms:created xsi:type="dcterms:W3CDTF">2022-05-16T11:03:11Z</dcterms:created>
  <dcterms:modified xsi:type="dcterms:W3CDTF">2023-04-04T09:47:12Z</dcterms:modified>
</cp:coreProperties>
</file>