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3" r:id="rId12"/>
    <p:sldId id="274" r:id="rId13"/>
    <p:sldId id="276" r:id="rId14"/>
    <p:sldId id="277" r:id="rId15"/>
    <p:sldId id="278" r:id="rId16"/>
    <p:sldId id="280" r:id="rId17"/>
    <p:sldId id="279" r:id="rId18"/>
    <p:sldId id="264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lice" panose="020B0604020202020204" charset="0"/>
      <p:regular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Cuprum" panose="020B0604020202020204" charset="0"/>
      <p:regular r:id="rId30"/>
      <p:bold r:id="rId31"/>
      <p:italic r:id="rId32"/>
      <p:boldItalic r:id="rId33"/>
    </p:embeddedFont>
    <p:embeddedFont>
      <p:font typeface="Merriweather" panose="020B0604020202020204" charset="-18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896446" y="1842311"/>
            <a:ext cx="69834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896447" y="2876162"/>
            <a:ext cx="6515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latin typeface="Cuprum"/>
                <a:ea typeface="Cuprum"/>
                <a:cs typeface="Cuprum"/>
                <a:sym typeface="Cuprum"/>
              </a:defRPr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317241" y="46902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193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334570" y="4767263"/>
            <a:ext cx="54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99679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7407" y="65746"/>
            <a:ext cx="8069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087"/>
              </a:buClr>
              <a:buSzPts val="3600"/>
              <a:buFont typeface="Alice"/>
              <a:buNone/>
              <a:defRPr sz="3600" b="1">
                <a:solidFill>
                  <a:srgbClr val="1F5087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1258425" y="1297406"/>
            <a:ext cx="7257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5087"/>
              </a:buClr>
              <a:buSzPts val="2100"/>
              <a:buChar char="●"/>
              <a:defRPr>
                <a:solidFill>
                  <a:srgbClr val="1F5087"/>
                </a:solidFill>
                <a:latin typeface="Cuprum"/>
                <a:ea typeface="Cuprum"/>
                <a:cs typeface="Cuprum"/>
                <a:sym typeface="Cuprum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5087"/>
              </a:buClr>
              <a:buSzPts val="1800"/>
              <a:buChar char="○"/>
              <a:defRPr>
                <a:solidFill>
                  <a:srgbClr val="1F5087"/>
                </a:solidFill>
                <a:latin typeface="Cuprum"/>
                <a:ea typeface="Cuprum"/>
                <a:cs typeface="Cuprum"/>
                <a:sym typeface="Cuprum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5087"/>
              </a:buClr>
              <a:buSzPts val="1500"/>
              <a:buChar char="■"/>
              <a:defRPr>
                <a:solidFill>
                  <a:srgbClr val="1F5087"/>
                </a:solidFill>
                <a:latin typeface="Cuprum"/>
                <a:ea typeface="Cuprum"/>
                <a:cs typeface="Cuprum"/>
                <a:sym typeface="Cuprum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5087"/>
              </a:buClr>
              <a:buSzPts val="1400"/>
              <a:buChar char="●"/>
              <a:defRPr>
                <a:solidFill>
                  <a:srgbClr val="1F5087"/>
                </a:solidFill>
                <a:latin typeface="Cuprum"/>
                <a:ea typeface="Cuprum"/>
                <a:cs typeface="Cuprum"/>
                <a:sym typeface="Cuprum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5087"/>
              </a:buClr>
              <a:buSzPts val="1400"/>
              <a:buChar char="○"/>
              <a:defRPr>
                <a:solidFill>
                  <a:srgbClr val="1F5087"/>
                </a:solidFill>
                <a:latin typeface="Cuprum"/>
                <a:ea typeface="Cuprum"/>
                <a:cs typeface="Cuprum"/>
                <a:sym typeface="Cuprum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3770488" y="914400"/>
            <a:ext cx="5396089" cy="713976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dirty="0"/>
              <a:t>Національний університет “Острозька академія”</a:t>
            </a:r>
            <a:endParaRPr sz="23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562578" y="1714619"/>
            <a:ext cx="6333065" cy="149142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5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Inna Shostak</a:t>
            </a:r>
            <a:r>
              <a:rPr lang="pl-PL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25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l-PL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l-PL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doktor nauk historycznych,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l-PL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 Katedry Bezpieczeństwa Narodowego i Politologii </a:t>
            </a:r>
            <a:endParaRPr sz="2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0B085-F5EC-0FFF-8606-9333E715D8F6}"/>
              </a:ext>
            </a:extLst>
          </p:cNvPr>
          <p:cNvSpPr txBox="1"/>
          <p:nvPr/>
        </p:nvSpPr>
        <p:spPr>
          <a:xfrm>
            <a:off x="259637" y="179333"/>
            <a:ext cx="589280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3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Merriweather" panose="00000500000000000000" pitchFamily="2" charset="-52"/>
                <a:ea typeface="Calibri" panose="020F0502020204030204" pitchFamily="34" charset="0"/>
              </a:rPr>
              <a:t>Pomorskie Centrum Edukacji Nauczycieli w Gdańsku</a:t>
            </a:r>
            <a:endParaRPr lang="uk-UA" sz="2300" b="1" dirty="0">
              <a:solidFill>
                <a:schemeClr val="accent1">
                  <a:lumMod val="90000"/>
                  <a:lumOff val="10000"/>
                </a:schemeClr>
              </a:solidFill>
              <a:latin typeface="Merriweather" panose="00000500000000000000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75AE1-66E2-22D3-F49F-5B65A944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8" y="1998133"/>
            <a:ext cx="7620001" cy="1095023"/>
          </a:xfrm>
        </p:spPr>
        <p:txBody>
          <a:bodyPr>
            <a:noAutofit/>
          </a:bodyPr>
          <a:lstStyle/>
          <a:p>
            <a:r>
              <a:rPr lang="pl-PL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Każde dziecko, niebędące obywatelem Polski, ma prawo do dodatkowych, bezpłatnych lekcji języka polskiego </a:t>
            </a:r>
            <a:endParaRPr lang="uk-UA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0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8B9E07-9A66-F230-EF07-99ADBE188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578" y="1241778"/>
            <a:ext cx="7202311" cy="3040928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62,5 % - nauka języka rozpoczęła się od poznania alfabetu;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46,9 % - podczas lekcji dzieci uczyły się słownictwa ogólnego.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18,8 % - grupy tworzone były na podstawie poziomu znajomości języka polskiego.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15,6 % - wprowadzane było słownictwo potrzebne podczas nauki przedmiotów szkolnych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5143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52DBB-5659-C9F4-76CC-63598B3C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146756"/>
            <a:ext cx="8069700" cy="891822"/>
          </a:xfrm>
        </p:spPr>
        <p:txBody>
          <a:bodyPr>
            <a:normAutofit/>
          </a:bodyPr>
          <a:lstStyle/>
          <a:p>
            <a:r>
              <a:rPr lang="pl-PL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jaki sposob w adatpacji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dziecka do środowiska szkolnego pomogli wychowawcy klasy?</a:t>
            </a:r>
            <a:endParaRPr lang="uk-UA" sz="2500" i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29D23F-1B0D-D16F-AB85-305116B0A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089" y="1207911"/>
            <a:ext cx="8203018" cy="3074795"/>
          </a:xfrm>
        </p:spPr>
        <p:txBody>
          <a:bodyPr>
            <a:normAutofit lnSpcReduction="10000"/>
          </a:bodyPr>
          <a:lstStyle/>
          <a:p>
            <a:pPr marL="9525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64,2 % - otrzymali pomoc, zrozumienie, uwagę, wsparcie. 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11,9 % nie otrzymało żadnej pomocy.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Inni respondenci wyjaśnili, że wychowawca pomógł pozyskać bezpłatne obiady dla dziecka; zaprosił na obóz letni z polskimi dziećmi, zaangażował dziecko w zajęcia szkolne; zorganizował pomoc koleżeńską; Ukraińskim uczniom pozwolono używać telefonu do tłumaczenia. Ponadto pojawiły się odpowiedzi, że w klasie jest tłumacz, albo jeden wychowawca klasy mówi po rosyjsku, a drugi – po ukraińsku. Dziecko miało również cotygodniowe lekcje socjoterapii. </a:t>
            </a:r>
            <a:endParaRPr lang="uk-UA" sz="1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Jedna z matek nie komunikowała się z wychowawcą, ponieważ nie znała języka polskiego. </a:t>
            </a:r>
            <a:endParaRPr lang="uk-UA" dirty="0">
              <a:solidFill>
                <a:schemeClr val="accent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8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5824B-5443-3128-2E0A-D2943025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45" y="237067"/>
            <a:ext cx="7924800" cy="756356"/>
          </a:xfrm>
        </p:spPr>
        <p:txBody>
          <a:bodyPr>
            <a:normAutofit/>
          </a:bodyPr>
          <a:lstStyle/>
          <a:p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Czy dziecko otrzymało pomoc w nauce od ukraińskojęzycznego asystenta nauczyciela w szkole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uk-UA" sz="2500" i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6AD3C46-D4E0-5B43-373B-B1F70AC2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31284" r="52428" b="8574"/>
          <a:stretch>
            <a:fillRect/>
          </a:stretch>
        </p:blipFill>
        <p:spPr bwMode="auto">
          <a:xfrm>
            <a:off x="767645" y="1408937"/>
            <a:ext cx="2777066" cy="24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13CB080-FF6B-D6F8-F740-E6FF2B44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885" y="1408937"/>
            <a:ext cx="182562" cy="149225"/>
          </a:xfrm>
          <a:prstGeom prst="ellipse">
            <a:avLst/>
          </a:prstGeom>
          <a:solidFill>
            <a:srgbClr val="4472C4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3D854-C028-BECB-FF53-C957B664E8B2}"/>
              </a:ext>
            </a:extLst>
          </p:cNvPr>
          <p:cNvSpPr txBox="1"/>
          <p:nvPr/>
        </p:nvSpPr>
        <p:spPr>
          <a:xfrm>
            <a:off x="4572000" y="1334323"/>
            <a:ext cx="42446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Tak, wsparcie było odpowiednie</a:t>
            </a:r>
            <a:endParaRPr lang="uk-UA" sz="16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9D07D56-1EC5-09A2-D686-31D8EF6D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885" y="1852674"/>
            <a:ext cx="182562" cy="149225"/>
          </a:xfrm>
          <a:prstGeom prst="ellipse">
            <a:avLst/>
          </a:prstGeom>
          <a:solidFill>
            <a:srgbClr val="ED7D3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7BAF3-69F2-3F19-5048-B01A9CF780F6}"/>
              </a:ext>
            </a:extLst>
          </p:cNvPr>
          <p:cNvSpPr txBox="1"/>
          <p:nvPr/>
        </p:nvSpPr>
        <p:spPr>
          <a:xfrm>
            <a:off x="4572000" y="1773397"/>
            <a:ext cx="3905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Tak, ale wsparcie było niewystarczające </a:t>
            </a:r>
            <a:endParaRPr lang="uk-UA" sz="1600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76BA7603-5625-C26C-E873-B2F31EFB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885" y="2296411"/>
            <a:ext cx="182562" cy="149225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28B07-D347-0A71-44B0-6A09361878BA}"/>
              </a:ext>
            </a:extLst>
          </p:cNvPr>
          <p:cNvSpPr txBox="1"/>
          <p:nvPr/>
        </p:nvSpPr>
        <p:spPr>
          <a:xfrm>
            <a:off x="4572000" y="2218817"/>
            <a:ext cx="4346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szkole nie było asystenta ukraińskojęzycznego</a:t>
            </a:r>
            <a:endParaRPr lang="uk-UA" sz="1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4C0073FD-5F8B-4EF8-C38C-160E47DF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885" y="2740148"/>
            <a:ext cx="182562" cy="149225"/>
          </a:xfrm>
          <a:prstGeom prst="ellipse">
            <a:avLst/>
          </a:prstGeom>
          <a:solidFill>
            <a:srgbClr val="70AD47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8C4B38-4A3C-724F-DC46-739F63512258}"/>
              </a:ext>
            </a:extLst>
          </p:cNvPr>
          <p:cNvSpPr txBox="1"/>
          <p:nvPr/>
        </p:nvSpPr>
        <p:spPr>
          <a:xfrm>
            <a:off x="4572000" y="266148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Wsparcia udzielały inne osoby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03247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116E3-E3AA-AF31-4089-C5CA5143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65746"/>
            <a:ext cx="6572282" cy="795048"/>
          </a:xfrm>
        </p:spPr>
        <p:txBody>
          <a:bodyPr>
            <a:normAutofit/>
          </a:bodyPr>
          <a:lstStyle/>
          <a:p>
            <a:r>
              <a:rPr lang="pl-PL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 problemy emocjonalne i psychologiczne  wpłynęły na zachowanie dziecka?</a:t>
            </a:r>
            <a:endParaRPr lang="uk-UA" sz="2500" i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17AD0E-6155-9081-5711-0C967BC7B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31 % matek zauważyło, że ich dzieci stały się bardziej wycofane,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28,6 % – bardziej pasywne,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16,7 % – mniej komunikatywne.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9,5 % - agresywniejsze zachowanie,</a:t>
            </a:r>
          </a:p>
          <a:p>
            <a:pPr marL="3295650" lvl="7" indent="0"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19 % stały się bardziej otwarte, </a:t>
            </a:r>
          </a:p>
          <a:p>
            <a:pPr marL="3295650" lvl="7" indent="0"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19 % – aktywniejsze, </a:t>
            </a:r>
          </a:p>
          <a:p>
            <a:pPr marL="3295650" lvl="7" indent="0"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14,3 % – bardziej skoncentrowane na celu, </a:t>
            </a:r>
          </a:p>
          <a:p>
            <a:pPr marL="3295650" lvl="7" indent="0">
              <a:buNone/>
            </a:pPr>
            <a:r>
              <a:rPr lang="pl-PL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14,3 % – radosniejsze.</a:t>
            </a:r>
            <a:endParaRPr lang="uk-UA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2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0DC5D-E8D2-993A-CA65-FAB43813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225778"/>
            <a:ext cx="6527126" cy="635016"/>
          </a:xfrm>
        </p:spPr>
        <p:txBody>
          <a:bodyPr>
            <a:normAutofit fontScale="90000"/>
          </a:bodyPr>
          <a:lstStyle/>
          <a:p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Czy korzystało się Pani/Pana dziecko z pomocy psychologa / pedagoga szkolnego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uk-UA" sz="2500" i="1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4E84C61-E479-6DF5-8E04-992CBDCC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28305" r="53775" b="6781"/>
          <a:stretch>
            <a:fillRect/>
          </a:stretch>
        </p:blipFill>
        <p:spPr bwMode="auto">
          <a:xfrm>
            <a:off x="691798" y="1362957"/>
            <a:ext cx="2672292" cy="267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C21D81-0544-CEE7-B4B3-063BF29DE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70" y="1245482"/>
            <a:ext cx="203200" cy="117475"/>
          </a:xfrm>
          <a:prstGeom prst="ellipse">
            <a:avLst/>
          </a:prstGeom>
          <a:solidFill>
            <a:srgbClr val="4472C4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45227-D282-D2AC-E6BC-3CEF9D21254F}"/>
              </a:ext>
            </a:extLst>
          </p:cNvPr>
          <p:cNvSpPr txBox="1"/>
          <p:nvPr/>
        </p:nvSpPr>
        <p:spPr>
          <a:xfrm>
            <a:off x="4351867" y="115033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Tak, otrzymało odpowiednią pomoc</a:t>
            </a:r>
            <a:endParaRPr lang="uk-UA" sz="16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0511C18-EC19-C876-46AD-E4FF67BE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70" y="1715198"/>
            <a:ext cx="204787" cy="117475"/>
          </a:xfrm>
          <a:prstGeom prst="ellipse">
            <a:avLst/>
          </a:prstGeom>
          <a:solidFill>
            <a:srgbClr val="ED7D3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70E23-BEB1-9FCB-A63A-1166CC47F85D}"/>
              </a:ext>
            </a:extLst>
          </p:cNvPr>
          <p:cNvSpPr txBox="1"/>
          <p:nvPr/>
        </p:nvSpPr>
        <p:spPr>
          <a:xfrm>
            <a:off x="4402667" y="162004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 korzystało z pomocy, ale nie była ona skuteczna</a:t>
            </a:r>
            <a:endParaRPr lang="uk-UA" sz="1600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FB08DE85-762F-C74A-DDC1-780144AD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70" y="2328537"/>
            <a:ext cx="204788" cy="117475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88118-BE11-DF9C-4EAC-9EE6C20109C0}"/>
              </a:ext>
            </a:extLst>
          </p:cNvPr>
          <p:cNvSpPr txBox="1"/>
          <p:nvPr/>
        </p:nvSpPr>
        <p:spPr>
          <a:xfrm>
            <a:off x="4402667" y="222507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Nie, </a:t>
            </a:r>
            <a:r>
              <a:rPr lang="pl-PL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otrzymało pomoc od</a:t>
            </a:r>
            <a:r>
              <a:rPr lang="pl-PL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psychologa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spoza szkoły</a:t>
            </a:r>
            <a:endParaRPr lang="uk-UA" sz="1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931533B6-5811-FB9E-6113-D22DB2C9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182" y="2894222"/>
            <a:ext cx="204788" cy="117475"/>
          </a:xfrm>
          <a:prstGeom prst="ellipse">
            <a:avLst/>
          </a:prstGeom>
          <a:solidFill>
            <a:srgbClr val="70AD47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8CECB-1799-1DFB-92D2-AB3FF0985C90}"/>
              </a:ext>
            </a:extLst>
          </p:cNvPr>
          <p:cNvSpPr txBox="1"/>
          <p:nvPr/>
        </p:nvSpPr>
        <p:spPr>
          <a:xfrm>
            <a:off x="4402667" y="278368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Nie, moje dziecko nie potrzebowało takiej pomocy</a:t>
            </a:r>
            <a:endParaRPr lang="uk-UA" sz="1600" dirty="0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28CAAD06-83AF-D632-DA4C-B392FDAB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183" y="3423997"/>
            <a:ext cx="204787" cy="11747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E13D6-12A5-19A0-72C6-67974AA69BAB}"/>
              </a:ext>
            </a:extLst>
          </p:cNvPr>
          <p:cNvSpPr txBox="1"/>
          <p:nvPr/>
        </p:nvSpPr>
        <p:spPr>
          <a:xfrm>
            <a:off x="4464756" y="331781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Inne (proszę wpisać jakie)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1706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8EB0C-7C7E-A0C2-761D-48A45813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92" y="99613"/>
            <a:ext cx="6635098" cy="882520"/>
          </a:xfrm>
        </p:spPr>
        <p:txBody>
          <a:bodyPr>
            <a:normAutofit/>
          </a:bodyPr>
          <a:lstStyle/>
          <a:p>
            <a:pPr algn="ctr"/>
            <a:r>
              <a:rPr lang="pl-PL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Czy Pani/Pana dziecko uczęszczało </a:t>
            </a:r>
            <a:br>
              <a:rPr lang="pl-PL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ukraińskiej szkoły w trybie online</a:t>
            </a:r>
            <a:r>
              <a:rPr lang="pl-PL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uk-UA" sz="23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465C05-0B86-C3CE-00ED-861B9080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28993" r="53001" b="8293"/>
          <a:stretch>
            <a:fillRect/>
          </a:stretch>
        </p:blipFill>
        <p:spPr bwMode="auto">
          <a:xfrm>
            <a:off x="932040" y="1280399"/>
            <a:ext cx="2680405" cy="251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139709FD-9082-1514-B053-A4573F955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626" y="2160765"/>
            <a:ext cx="282395" cy="172829"/>
          </a:xfrm>
          <a:prstGeom prst="ellipse">
            <a:avLst/>
          </a:prstGeom>
          <a:solidFill>
            <a:srgbClr val="4472C4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78D0BB5A-08FE-8949-24D2-A8306ABA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626" y="2676754"/>
            <a:ext cx="282395" cy="172829"/>
          </a:xfrm>
          <a:prstGeom prst="ellipse">
            <a:avLst/>
          </a:prstGeom>
          <a:solidFill>
            <a:srgbClr val="ED7D3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FF2AB-0C38-0DA8-DC9A-0142F94F6133}"/>
              </a:ext>
            </a:extLst>
          </p:cNvPr>
          <p:cNvSpPr txBox="1"/>
          <p:nvPr/>
        </p:nvSpPr>
        <p:spPr>
          <a:xfrm>
            <a:off x="4888089" y="2014008"/>
            <a:ext cx="2918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</a:t>
            </a:r>
            <a:endParaRPr lang="uk-UA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3CFDD2-4E99-35D8-ECAB-0CC21D3BEE5E}"/>
              </a:ext>
            </a:extLst>
          </p:cNvPr>
          <p:cNvSpPr txBox="1"/>
          <p:nvPr/>
        </p:nvSpPr>
        <p:spPr>
          <a:xfrm>
            <a:off x="4955650" y="2554926"/>
            <a:ext cx="2489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8997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5EFD5-1DD6-245D-DF1A-09533E4A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270932"/>
            <a:ext cx="7170593" cy="688623"/>
          </a:xfrm>
        </p:spPr>
        <p:txBody>
          <a:bodyPr>
            <a:normAutofit/>
          </a:bodyPr>
          <a:lstStyle/>
          <a:p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Czy planuje Pani / Pan zostać w Polsce?</a:t>
            </a:r>
            <a:endParaRPr lang="uk-UA" sz="2500" i="1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38966B5-223B-C258-ED13-083D4CF7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29208" r="53528" b="8293"/>
          <a:stretch>
            <a:fillRect/>
          </a:stretch>
        </p:blipFill>
        <p:spPr bwMode="auto">
          <a:xfrm>
            <a:off x="785925" y="1281198"/>
            <a:ext cx="2533007" cy="242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104FA6-07DA-9F3A-26C2-264F8495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28" y="1414110"/>
            <a:ext cx="168275" cy="95250"/>
          </a:xfrm>
          <a:prstGeom prst="ellipse">
            <a:avLst/>
          </a:prstGeom>
          <a:solidFill>
            <a:srgbClr val="5B9BD5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ED320-4A71-AC7E-4F5D-9E596B98BC26}"/>
              </a:ext>
            </a:extLst>
          </p:cNvPr>
          <p:cNvSpPr txBox="1"/>
          <p:nvPr/>
        </p:nvSpPr>
        <p:spPr>
          <a:xfrm>
            <a:off x="4572000" y="1307846"/>
            <a:ext cx="42784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Tak, planujemy osiedlić się na stałe </a:t>
            </a:r>
            <a:endParaRPr lang="uk-UA" sz="16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B8BE041D-BD4B-6AFC-788B-D9ADBCB2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27" y="2603500"/>
            <a:ext cx="168275" cy="95250"/>
          </a:xfrm>
          <a:prstGeom prst="ellipse">
            <a:avLst/>
          </a:prstGeom>
          <a:solidFill>
            <a:srgbClr val="ED7D31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F7C0EF64-3704-3BBE-4929-4844D4D5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26" y="2014448"/>
            <a:ext cx="168275" cy="95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E7D2F-8985-CBC0-0429-C2AA343CE1F0}"/>
              </a:ext>
            </a:extLst>
          </p:cNvPr>
          <p:cNvSpPr txBox="1"/>
          <p:nvPr/>
        </p:nvSpPr>
        <p:spPr>
          <a:xfrm>
            <a:off x="4656666" y="1908184"/>
            <a:ext cx="381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Trudno powiedzieć</a:t>
            </a:r>
            <a:endParaRPr lang="uk-UA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9E525-485E-D59B-00A3-7B246F402DA2}"/>
              </a:ext>
            </a:extLst>
          </p:cNvPr>
          <p:cNvSpPr txBox="1"/>
          <p:nvPr/>
        </p:nvSpPr>
        <p:spPr>
          <a:xfrm>
            <a:off x="4679244" y="2495957"/>
            <a:ext cx="4148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Tak, pozostaniemy tak długo, jak długo będzie trwać wojna</a:t>
            </a:r>
            <a:endParaRPr lang="uk-UA" sz="1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E861CEA9-A781-C1CC-1AF7-B8A03920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25" y="3367088"/>
            <a:ext cx="168275" cy="95250"/>
          </a:xfrm>
          <a:prstGeom prst="ellipse">
            <a:avLst/>
          </a:prstGeom>
          <a:solidFill>
            <a:srgbClr val="70AD47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18DEAD-3817-92EB-2A47-15ACF13FD3BD}"/>
              </a:ext>
            </a:extLst>
          </p:cNvPr>
          <p:cNvSpPr txBox="1"/>
          <p:nvPr/>
        </p:nvSpPr>
        <p:spPr>
          <a:xfrm>
            <a:off x="4679244" y="3260824"/>
            <a:ext cx="4069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Nie, ale nie zaplanowaliśmy jeszcze konkretnej daty powrotu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2806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6310" y="1047725"/>
            <a:ext cx="2980268" cy="1282500"/>
          </a:xfrm>
        </p:spPr>
        <p:txBody>
          <a:bodyPr/>
          <a:lstStyle/>
          <a:p>
            <a:r>
              <a:rPr lang="pl-PL" dirty="0"/>
              <a:t>Dziękuję</a:t>
            </a:r>
            <a:r>
              <a:rPr lang="uk-UA" dirty="0"/>
              <a:t>! </a:t>
            </a:r>
            <a:endParaRPr lang="en-GB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5BEF23-E20A-49A9-8AE9-FC9779633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0754" y="1833450"/>
            <a:ext cx="2962568" cy="738300"/>
          </a:xfrm>
        </p:spPr>
        <p:txBody>
          <a:bodyPr/>
          <a:lstStyle/>
          <a:p>
            <a:pPr algn="r"/>
            <a:r>
              <a:rPr lang="uk-UA" dirty="0"/>
              <a:t>Дякую за увагу! </a:t>
            </a:r>
          </a:p>
        </p:txBody>
      </p:sp>
    </p:spTree>
    <p:extLst>
      <p:ext uri="{BB962C8B-B14F-4D97-AF65-F5344CB8AC3E}">
        <p14:creationId xmlns:p14="http://schemas.microsoft.com/office/powerpoint/2010/main" val="31004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9835-EB93-E1F3-F17D-CF0AD81C9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u="sng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  mówią  nam  uczniowie  z Ukrainy  i  ich  rodzice?</a:t>
            </a:r>
            <a:endParaRPr lang="uk-UA" sz="4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70712D-C0D8-0913-EDF3-0912A042D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522028"/>
            <a:ext cx="4242600" cy="738300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Raport o sytuacji uczniów z Ukrainy w pomorskich szkołach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913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2F24C-936C-6C38-89B8-A4946A71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270932"/>
            <a:ext cx="7992534" cy="83491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25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jakim czasie od przyjazdu do Polski Pani/Pana dziecko zaczęło uczęszczać do polskiej szkoły?</a:t>
            </a:r>
            <a:endParaRPr lang="uk-UA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86EC973-F305-2FBA-D469-AE83E25C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28043" r="53465" b="7642"/>
          <a:stretch>
            <a:fillRect/>
          </a:stretch>
        </p:blipFill>
        <p:spPr bwMode="auto">
          <a:xfrm>
            <a:off x="957406" y="1193863"/>
            <a:ext cx="2739217" cy="270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CBEC91B-4423-09F1-41B2-CD7F37BA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056" y="1347964"/>
            <a:ext cx="153988" cy="111125"/>
          </a:xfrm>
          <a:prstGeom prst="ellipse">
            <a:avLst/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22F1E3-E2CC-4D51-2652-070690FF46A3}"/>
              </a:ext>
            </a:extLst>
          </p:cNvPr>
          <p:cNvSpPr txBox="1"/>
          <p:nvPr/>
        </p:nvSpPr>
        <p:spPr>
          <a:xfrm>
            <a:off x="4467138" y="124963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 ciągu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pierwszego tygodnia pobytu w Polsce</a:t>
            </a:r>
            <a:endParaRPr lang="uk-UA" sz="1600" dirty="0"/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69DE49B3-B514-08B9-49C4-97C9D72CD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644" y="1735151"/>
            <a:ext cx="152400" cy="109538"/>
          </a:xfrm>
          <a:prstGeom prst="ellipse">
            <a:avLst/>
          </a:prstGeom>
          <a:solidFill>
            <a:srgbClr val="C4591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0D24F1-0CBB-9CCB-35E5-72154FAF97BD}"/>
              </a:ext>
            </a:extLst>
          </p:cNvPr>
          <p:cNvSpPr txBox="1"/>
          <p:nvPr/>
        </p:nvSpPr>
        <p:spPr>
          <a:xfrm>
            <a:off x="4479044" y="162474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ciągu pierwszych dwóch tygodni pobytu w Polsce</a:t>
            </a:r>
            <a:endParaRPr lang="uk-UA" sz="1600" dirty="0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7AADCF95-6762-C832-6B59-7ED8F908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850" y="2133424"/>
            <a:ext cx="153988" cy="111125"/>
          </a:xfrm>
          <a:prstGeom prst="ellipse">
            <a:avLst/>
          </a:prstGeom>
          <a:solidFill>
            <a:srgbClr val="FFD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647C41-6A02-41BE-CA2B-CFC039423254}"/>
              </a:ext>
            </a:extLst>
          </p:cNvPr>
          <p:cNvSpPr txBox="1"/>
          <p:nvPr/>
        </p:nvSpPr>
        <p:spPr>
          <a:xfrm>
            <a:off x="4467138" y="203043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ciągu pierwszych 3-4 tygodni pobytu w Polsce</a:t>
            </a:r>
            <a:endParaRPr lang="uk-UA" sz="1600" dirty="0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6529D8EB-F881-1EB5-F4AA-D3EECC43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850" y="2571750"/>
            <a:ext cx="152400" cy="109538"/>
          </a:xfrm>
          <a:prstGeom prst="ellipse">
            <a:avLst/>
          </a:prstGeom>
          <a:solidFill>
            <a:srgbClr val="538135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00A650-F3CF-D6C0-0258-D8AA6D149518}"/>
              </a:ext>
            </a:extLst>
          </p:cNvPr>
          <p:cNvSpPr txBox="1"/>
          <p:nvPr/>
        </p:nvSpPr>
        <p:spPr>
          <a:xfrm>
            <a:off x="4467138" y="245296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1 września 2022 r. </a:t>
            </a:r>
            <a:r>
              <a:rPr lang="pl-PL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uczęszcza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polskiej szkoły</a:t>
            </a:r>
            <a:endParaRPr lang="uk-UA" sz="1600" dirty="0"/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2214F4BB-58F0-75C2-17CC-329310C5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118" y="3017074"/>
            <a:ext cx="153988" cy="1111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F5180E-5E57-B392-AD39-FB8CF4CE4E9A}"/>
              </a:ext>
            </a:extLst>
          </p:cNvPr>
          <p:cNvSpPr txBox="1"/>
          <p:nvPr/>
        </p:nvSpPr>
        <p:spPr>
          <a:xfrm>
            <a:off x="4492106" y="2903359"/>
            <a:ext cx="436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 innym terminie (proszę wpisać kiedy)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38962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7EFF4-B5C0-096A-DCB2-26EC9E2D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293511"/>
            <a:ext cx="8069700" cy="567284"/>
          </a:xfrm>
        </p:spPr>
        <p:txBody>
          <a:bodyPr>
            <a:normAutofit/>
          </a:bodyPr>
          <a:lstStyle/>
          <a:p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jakiej klasy Pani </a:t>
            </a:r>
            <a:r>
              <a:rPr lang="pl-PL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Pana dziecko zostało przyjęte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uk-UA" sz="2500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CD7B4F-4667-23BD-68FC-84FBD931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6978" r="50662" b="7928"/>
          <a:stretch>
            <a:fillRect/>
          </a:stretch>
        </p:blipFill>
        <p:spPr bwMode="auto">
          <a:xfrm>
            <a:off x="790222" y="1396339"/>
            <a:ext cx="3014133" cy="259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F32514-B7BC-6F89-D02A-8A36CDAC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1751189"/>
            <a:ext cx="160337" cy="115888"/>
          </a:xfrm>
          <a:prstGeom prst="ellipse">
            <a:avLst/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36C49-A368-3254-CFB6-66EDAB45A944}"/>
              </a:ext>
            </a:extLst>
          </p:cNvPr>
          <p:cNvSpPr txBox="1"/>
          <p:nvPr/>
        </p:nvSpPr>
        <p:spPr>
          <a:xfrm>
            <a:off x="4792133" y="1625600"/>
            <a:ext cx="3798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klasy niższej niż w ukraińskiej szkole</a:t>
            </a:r>
            <a:endParaRPr lang="uk-UA" sz="16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D519FAD1-E20A-C050-DD9D-874BEF9D4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2270477"/>
            <a:ext cx="161925" cy="115888"/>
          </a:xfrm>
          <a:prstGeom prst="ellipse">
            <a:avLst/>
          </a:prstGeom>
          <a:solidFill>
            <a:srgbClr val="C4591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36AF2-7A21-D59D-3807-3F0BAFB4ECC8}"/>
              </a:ext>
            </a:extLst>
          </p:cNvPr>
          <p:cNvSpPr txBox="1"/>
          <p:nvPr/>
        </p:nvSpPr>
        <p:spPr>
          <a:xfrm>
            <a:off x="4825999" y="2174532"/>
            <a:ext cx="3798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tej samej, do której chodziło w Ukrainie</a:t>
            </a:r>
            <a:endParaRPr lang="uk-UA" sz="1600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ED628DC-7CD1-1669-1478-0EEEE7D20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2" y="2913943"/>
            <a:ext cx="160337" cy="115888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1BD77-A170-0054-72A5-5D75096EAFE7}"/>
              </a:ext>
            </a:extLst>
          </p:cNvPr>
          <p:cNvSpPr txBox="1"/>
          <p:nvPr/>
        </p:nvSpPr>
        <p:spPr>
          <a:xfrm>
            <a:off x="4792133" y="2781258"/>
            <a:ext cx="40244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oddziału przygotowawczego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0782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75C9E-8E0D-8EA2-3FBC-66A2702A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135467"/>
            <a:ext cx="8069700" cy="903112"/>
          </a:xfrm>
        </p:spPr>
        <p:txBody>
          <a:bodyPr>
            <a:normAutofit/>
          </a:bodyPr>
          <a:lstStyle/>
          <a:p>
            <a:r>
              <a:rPr lang="pl-PL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Czy Pana/Pani zdaniem</a:t>
            </a:r>
            <a:r>
              <a:rPr lang="pl-PL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właściwe został dobrany poziom klasy, do której zostało przyjęte Pani /Pana dziecko?</a:t>
            </a:r>
            <a:endParaRPr lang="uk-UA" sz="2500" i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40B7CA-22EF-A680-42B9-B536F8F2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t="29738" r="54321" b="8855"/>
          <a:stretch>
            <a:fillRect/>
          </a:stretch>
        </p:blipFill>
        <p:spPr bwMode="auto">
          <a:xfrm>
            <a:off x="672394" y="1414868"/>
            <a:ext cx="2533649" cy="25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06DFC4-36E0-C972-8EEF-392B45B5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608" y="1980142"/>
            <a:ext cx="168275" cy="109538"/>
          </a:xfrm>
          <a:prstGeom prst="ellipse">
            <a:avLst/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18E5E-7294-C206-D8D5-FB622EDAF2EA}"/>
              </a:ext>
            </a:extLst>
          </p:cNvPr>
          <p:cNvSpPr txBox="1"/>
          <p:nvPr/>
        </p:nvSpPr>
        <p:spPr>
          <a:xfrm>
            <a:off x="5119511" y="1881022"/>
            <a:ext cx="249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</a:t>
            </a:r>
            <a:endParaRPr lang="uk-UA" sz="16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37291F7D-39DF-B630-C71F-ADDB62B64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607" y="2516981"/>
            <a:ext cx="168275" cy="109538"/>
          </a:xfrm>
          <a:prstGeom prst="ellipse">
            <a:avLst/>
          </a:prstGeom>
          <a:solidFill>
            <a:srgbClr val="ED7D3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C8B8B-CF78-2FD4-C5CA-0569A69E2CD3}"/>
              </a:ext>
            </a:extLst>
          </p:cNvPr>
          <p:cNvSpPr txBox="1"/>
          <p:nvPr/>
        </p:nvSpPr>
        <p:spPr>
          <a:xfrm>
            <a:off x="5119511" y="2472630"/>
            <a:ext cx="2048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36460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F648C-FE8D-11D4-B804-A08E4F06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270932"/>
            <a:ext cx="7723749" cy="699911"/>
          </a:xfrm>
        </p:spPr>
        <p:txBody>
          <a:bodyPr>
            <a:normAutofit/>
          </a:bodyPr>
          <a:lstStyle/>
          <a:p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Jakie są wrażenia dziecka z nauki w polskiej szkole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uk-UA" sz="2500" i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5C448E-CB40-2DED-CCA5-72769D6EA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27380" r="51010" b="7532"/>
          <a:stretch>
            <a:fillRect/>
          </a:stretch>
        </p:blipFill>
        <p:spPr bwMode="auto">
          <a:xfrm>
            <a:off x="957406" y="1422400"/>
            <a:ext cx="2770855" cy="24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26B49C-4398-4B39-6434-3A20BDB63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133" y="1559277"/>
            <a:ext cx="174625" cy="134938"/>
          </a:xfrm>
          <a:prstGeom prst="ellipse">
            <a:avLst/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2DBC4-C958-E613-B41D-2A7297E14FBF}"/>
              </a:ext>
            </a:extLst>
          </p:cNvPr>
          <p:cNvSpPr txBox="1"/>
          <p:nvPr/>
        </p:nvSpPr>
        <p:spPr>
          <a:xfrm>
            <a:off x="4819281" y="1472857"/>
            <a:ext cx="3737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pełni zadowolone</a:t>
            </a:r>
            <a:endParaRPr lang="uk-UA" sz="16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86D45E3A-7E56-740B-3323-5C05A1C1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133" y="2022122"/>
            <a:ext cx="174625" cy="134938"/>
          </a:xfrm>
          <a:prstGeom prst="ellipse">
            <a:avLst/>
          </a:prstGeom>
          <a:solidFill>
            <a:srgbClr val="ED7D3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D8051-884E-4BB2-80BD-B7CF8B48398C}"/>
              </a:ext>
            </a:extLst>
          </p:cNvPr>
          <p:cNvSpPr txBox="1"/>
          <p:nvPr/>
        </p:nvSpPr>
        <p:spPr>
          <a:xfrm>
            <a:off x="4819281" y="1902100"/>
            <a:ext cx="3861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Zadowolone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 ma trudności w nauce</a:t>
            </a:r>
            <a:endParaRPr lang="uk-UA" sz="1600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83766DE8-61A6-BF7C-4BD8-A5EBF641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133" y="2503487"/>
            <a:ext cx="176212" cy="1365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90673-05AC-3C6F-22E8-3B223794FA8D}"/>
              </a:ext>
            </a:extLst>
          </p:cNvPr>
          <p:cNvSpPr txBox="1"/>
          <p:nvPr/>
        </p:nvSpPr>
        <p:spPr>
          <a:xfrm>
            <a:off x="4819281" y="2434891"/>
            <a:ext cx="3737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Częściowo zadowolone</a:t>
            </a:r>
            <a:endParaRPr lang="uk-UA" sz="1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3346E325-9BB9-ECFD-2AF1-C5BDA1D8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133" y="3012898"/>
            <a:ext cx="174625" cy="134938"/>
          </a:xfrm>
          <a:prstGeom prst="ellipse">
            <a:avLst/>
          </a:prstGeom>
          <a:solidFill>
            <a:srgbClr val="70AD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6FB6D-B7F4-B34E-5D4B-6908D80B5529}"/>
              </a:ext>
            </a:extLst>
          </p:cNvPr>
          <p:cNvSpPr txBox="1"/>
          <p:nvPr/>
        </p:nvSpPr>
        <p:spPr>
          <a:xfrm>
            <a:off x="4819281" y="2926478"/>
            <a:ext cx="3861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Niezadowolone</a:t>
            </a:r>
            <a:endParaRPr lang="uk-UA" sz="1600" dirty="0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B9401CC3-F57F-A0C6-AEA7-E80D433F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132" y="3541269"/>
            <a:ext cx="174625" cy="134938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70AC46-6CAD-24AD-3C20-36D2B36D2516}"/>
              </a:ext>
            </a:extLst>
          </p:cNvPr>
          <p:cNvSpPr txBox="1"/>
          <p:nvPr/>
        </p:nvSpPr>
        <p:spPr>
          <a:xfrm>
            <a:off x="4819281" y="3459269"/>
            <a:ext cx="4178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Bardzo niechętnie uczęszcza do polskiej szkoły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83924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5A7E6-FEDA-F834-A549-2548B14E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778"/>
            <a:ext cx="7710310" cy="530578"/>
          </a:xfrm>
        </p:spPr>
        <p:txBody>
          <a:bodyPr>
            <a:normAutofit/>
          </a:bodyPr>
          <a:lstStyle/>
          <a:p>
            <a:r>
              <a:rPr lang="pl-PL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rodzicam najbardziej podoba się w szkole dziecka</a:t>
            </a:r>
            <a:endParaRPr lang="uk-UA" sz="2500" i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F77534-FA68-3D27-DE15-5BF6A076C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185333"/>
            <a:ext cx="8195733" cy="3239911"/>
          </a:xfrm>
        </p:spPr>
        <p:txBody>
          <a:bodyPr>
            <a:normAutofit fontScale="85000" lnSpcReduction="20000"/>
          </a:bodyPr>
          <a:lstStyle/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19 % - przyjazna atmosfera, otwartość, przyjazne nastawienie, uważność.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14 % - 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podoba się wszystko.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12 % – wysoki poziom nauczania, profesjonalizm pracowników, kreatywne podejście do nauczania w szkole.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9,5 % – uważny nauczyciel oraz traktowanie </a:t>
            </a:r>
            <a:r>
              <a:rPr lang="pl-P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dziecka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szacunkiem.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9,5 % – możliwość komunikowania się, również poza szkołą, i bycia w społeczeństwie oraz to, że dziecko zapzyjazniło się z innymi.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4,8 % – metody nauczania, ciekawe lekcje;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4,8 % – organizacja edukacji ukraińskich dzieci, tworzenie klas ukraińskich;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4,8 % – mili koledzy w klasie;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4,8 % – wycieczki szkolne; </a:t>
            </a:r>
          </a:p>
          <a:p>
            <a:pPr marL="9525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4,8 % – jakość obiadów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634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F2EC3-D371-FA75-CBAC-BB1FADDF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237066"/>
            <a:ext cx="8069700" cy="623727"/>
          </a:xfrm>
        </p:spPr>
        <p:txBody>
          <a:bodyPr>
            <a:normAutofit/>
          </a:bodyPr>
          <a:lstStyle/>
          <a:p>
            <a:r>
              <a:rPr lang="pl-PL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</a:t>
            </a:r>
            <a:r>
              <a:rPr lang="pl-PL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najbardziej się dziecku podoba </a:t>
            </a:r>
            <a:r>
              <a:rPr lang="pl-PL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szkole</a:t>
            </a:r>
            <a:endParaRPr lang="uk-UA" sz="2500" i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FBF5C6-474D-E4DA-D43F-DE66B5389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244" y="1151467"/>
            <a:ext cx="7646181" cy="3131239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20,8 % – pzyjazne nastawienie, otwartość, dobrą wolę;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12,5 % – jadalnie, pyszne jedzenie;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10,4 % – brak pracy domowej;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8,3 % – basen;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6,25 % – 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dziecku w szkole podoba 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się wszystko;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6,25 % – wycieczki;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6,25 % – relacje z kolegami z klasy; </a:t>
            </a:r>
          </a:p>
          <a:p>
            <a:pPr marL="9525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4,1 % – kluby sportowe, gra w siatkówkę.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1042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9EBB6-6062-1A4C-5773-4146F03E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7" y="293510"/>
            <a:ext cx="7904371" cy="620889"/>
          </a:xfrm>
        </p:spPr>
        <p:txBody>
          <a:bodyPr>
            <a:normAutofit/>
          </a:bodyPr>
          <a:lstStyle/>
          <a:p>
            <a:r>
              <a:rPr lang="pl-PL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Czy dziecko znało język polski przed przyjazdem do Polski</a:t>
            </a:r>
            <a:r>
              <a:rPr lang="pl-PL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uk-UA" sz="2500" i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0C6D740-BA9B-1F51-8F40-8234ECDE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4684" r="53825" b="8022"/>
          <a:stretch>
            <a:fillRect/>
          </a:stretch>
        </p:blipFill>
        <p:spPr bwMode="auto">
          <a:xfrm>
            <a:off x="799362" y="1266324"/>
            <a:ext cx="2485704" cy="261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0D28C6-64FA-7598-2AE5-F17CD1B0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853" y="2657576"/>
            <a:ext cx="160337" cy="128588"/>
          </a:xfrm>
          <a:prstGeom prst="ellipse">
            <a:avLst/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78B69-1453-1F71-AF8F-2D04125B150A}"/>
              </a:ext>
            </a:extLst>
          </p:cNvPr>
          <p:cNvSpPr txBox="1"/>
          <p:nvPr/>
        </p:nvSpPr>
        <p:spPr>
          <a:xfrm>
            <a:off x="4289778" y="252455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Tak, dziecko w szkole uczyło się polskiego jako drugiego języka obcego</a:t>
            </a:r>
            <a:endParaRPr lang="uk-UA" sz="16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BAFB5AC0-5A8F-EFB0-D65E-489AD726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854" y="1499710"/>
            <a:ext cx="160337" cy="128588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9B95-929C-66B8-32A7-EF960412379A}"/>
              </a:ext>
            </a:extLst>
          </p:cNvPr>
          <p:cNvSpPr txBox="1"/>
          <p:nvPr/>
        </p:nvSpPr>
        <p:spPr>
          <a:xfrm>
            <a:off x="4360334" y="1410115"/>
            <a:ext cx="3823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</a:t>
            </a:r>
            <a:endParaRPr lang="uk-UA" sz="1600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8D162EAA-91EC-395B-65A9-9E3CA3FC5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853" y="1943677"/>
            <a:ext cx="160337" cy="127000"/>
          </a:xfrm>
          <a:prstGeom prst="ellipse">
            <a:avLst/>
          </a:prstGeom>
          <a:solidFill>
            <a:srgbClr val="ED7D3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A279D-CF11-B736-2129-E844F933EBCE}"/>
              </a:ext>
            </a:extLst>
          </p:cNvPr>
          <p:cNvSpPr txBox="1"/>
          <p:nvPr/>
        </p:nvSpPr>
        <p:spPr>
          <a:xfrm>
            <a:off x="4360334" y="1872567"/>
            <a:ext cx="4377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Tak, dziecko uczyło się języka samodzielnie np. z korepetytorem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48560436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793</Words>
  <Application>Microsoft Office PowerPoint</Application>
  <PresentationFormat>Pokaz na ekranie (16:9)</PresentationFormat>
  <Paragraphs>91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Calibri</vt:lpstr>
      <vt:lpstr>Alice</vt:lpstr>
      <vt:lpstr>Roboto</vt:lpstr>
      <vt:lpstr>Cuprum</vt:lpstr>
      <vt:lpstr>Arial</vt:lpstr>
      <vt:lpstr>Times New Roman</vt:lpstr>
      <vt:lpstr>Merriweather</vt:lpstr>
      <vt:lpstr>Paradigm</vt:lpstr>
      <vt:lpstr>Національний університет “Острозька академія”</vt:lpstr>
      <vt:lpstr>Co  mówią  nam  uczniowie  z Ukrainy  i  ich  rodzice?</vt:lpstr>
      <vt:lpstr>Po jakim czasie od przyjazdu do Polski Pani/Pana dziecko zaczęło uczęszczać do polskiej szkoły?</vt:lpstr>
      <vt:lpstr>Do jakiej klasy Pani / Pana dziecko zostało przyjęte?</vt:lpstr>
      <vt:lpstr>Czy Pana/Pani zdaniem właściwe został dobrany poziom klasy, do której zostało przyjęte Pani /Pana dziecko?</vt:lpstr>
      <vt:lpstr>Jakie są wrażenia dziecka z nauki w polskiej szkole?</vt:lpstr>
      <vt:lpstr>Co rodzicam najbardziej podoba się w szkole dziecka</vt:lpstr>
      <vt:lpstr>Co najbardziej się dziecku podoba w szkole</vt:lpstr>
      <vt:lpstr>Czy dziecko znało język polski przed przyjazdem do Polski?</vt:lpstr>
      <vt:lpstr>Każde dziecko, niebędące obywatelem Polski, ma prawo do dodatkowych, bezpłatnych lekcji języka polskiego </vt:lpstr>
      <vt:lpstr>Prezentacja programu PowerPoint</vt:lpstr>
      <vt:lpstr>W jaki sposob w adatpacji dziecka do środowiska szkolnego pomogli wychowawcy klasy?</vt:lpstr>
      <vt:lpstr>Czy dziecko otrzymało pomoc w nauce od ukraińskojęzycznego asystenta nauczyciela w szkole?</vt:lpstr>
      <vt:lpstr>Jak problemy emocjonalne i psychologiczne  wpłynęły na zachowanie dziecka?</vt:lpstr>
      <vt:lpstr>Czy korzystało się Pani/Pana dziecko z pomocy psychologa / pedagoga szkolnego?</vt:lpstr>
      <vt:lpstr>Czy Pani/Pana dziecko uczęszczało  do ukraińskiej szkoły w trybie online?</vt:lpstr>
      <vt:lpstr>Czy planuje Pani / Pan zostać w Polsce?</vt:lpstr>
      <vt:lpstr>Dziękuję!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“Острозька академія”</dc:title>
  <dc:creator>Inna Szostak</dc:creator>
  <cp:lastModifiedBy>CEN</cp:lastModifiedBy>
  <cp:revision>32</cp:revision>
  <dcterms:modified xsi:type="dcterms:W3CDTF">2023-04-03T11:02:42Z</dcterms:modified>
</cp:coreProperties>
</file>