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embedTrueTypeFonts="1" saveSubsetFonts="1" autoCompressPictures="0">
  <p:sldMasterIdLst>
    <p:sldMasterId id="2147483648" r:id="rId1"/>
    <p:sldMasterId id="2147483660" r:id="rId2"/>
  </p:sldMasterIdLst>
  <p:notesMasterIdLst>
    <p:notesMasterId r:id="rId18"/>
  </p:notesMasterIdLst>
  <p:handoutMasterIdLst>
    <p:handoutMasterId r:id="rId19"/>
  </p:handoutMasterIdLst>
  <p:sldIdLst>
    <p:sldId id="256" r:id="rId3"/>
    <p:sldId id="382" r:id="rId4"/>
    <p:sldId id="383" r:id="rId5"/>
    <p:sldId id="385" r:id="rId6"/>
    <p:sldId id="389" r:id="rId7"/>
    <p:sldId id="384" r:id="rId8"/>
    <p:sldId id="386" r:id="rId9"/>
    <p:sldId id="394" r:id="rId10"/>
    <p:sldId id="387" r:id="rId11"/>
    <p:sldId id="393" r:id="rId12"/>
    <p:sldId id="391" r:id="rId13"/>
    <p:sldId id="388" r:id="rId14"/>
    <p:sldId id="395" r:id="rId15"/>
    <p:sldId id="396" r:id="rId16"/>
    <p:sldId id="258" r:id="rId17"/>
  </p:sldIdLst>
  <p:sldSz cx="12192000" cy="6858000"/>
  <p:notesSz cx="6797675" cy="9929813"/>
  <p:embeddedFontLst>
    <p:embeddedFont>
      <p:font typeface="Open Sans" panose="020B0606030504020204" pitchFamily="34" charset="0"/>
      <p:regular r:id="rId20"/>
      <p:bold r:id="rId21"/>
      <p:italic r:id="rId22"/>
      <p:boldItalic r:id="rId23"/>
    </p:embeddedFont>
  </p:embeddedFontLst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0D2C"/>
    <a:srgbClr val="E30D2C"/>
    <a:srgbClr val="003D7F"/>
    <a:srgbClr val="E40E2E"/>
    <a:srgbClr val="C74E3B"/>
    <a:srgbClr val="75D491"/>
    <a:srgbClr val="419B9D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510" autoAdjust="0"/>
    <p:restoredTop sz="94679"/>
  </p:normalViewPr>
  <p:slideViewPr>
    <p:cSldViewPr snapToGrid="0" snapToObjects="1">
      <p:cViewPr varScale="1">
        <p:scale>
          <a:sx n="82" d="100"/>
          <a:sy n="82" d="100"/>
        </p:scale>
        <p:origin x="14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font" Target="fonts/font2.fntdata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font" Target="fonts/font1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font" Target="fonts/font4.fntdata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font" Target="fonts/font3.fntdata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4" y="3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50447" y="3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46ABF3-8FC8-40B5-AADA-9F8413DE28BA}" type="datetimeFigureOut">
              <a:rPr lang="pl-PL" smtClean="0"/>
              <a:t>06.06.2025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4" y="9431599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50447" y="9431599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80C73E-FACC-4A55-98E1-4D3647144F9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2643114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4" y="3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7" y="3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600487-67D1-462E-ADD3-FECA7A3E7EAC}" type="datetimeFigureOut">
              <a:rPr lang="pl-PL" smtClean="0"/>
              <a:t>06.06.2025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39838"/>
            <a:ext cx="5959475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8725"/>
            <a:ext cx="543814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4" y="9431599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7" y="9431599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2826FA-76A4-4ECD-BE4B-8B2EC640A0A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37839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526878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007641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569489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824685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2889197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0787639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958317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230553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926815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295900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451801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498812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931248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192398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504735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edyt. styl wz. tyt.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5FEE9-CB5A-454C-A0DA-1F969BC5CD12}" type="datetime1">
              <a:rPr lang="pl-PL" smtClean="0"/>
              <a:t>06.06.2025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79584-83EC-4546-9206-5B7878334D6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92585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edyt. styl wz. tyt.</a:t>
            </a:r>
          </a:p>
        </p:txBody>
      </p:sp>
      <p:sp>
        <p:nvSpPr>
          <p:cNvPr id="3" name="Symbol zastępczy tekst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50158-789C-4651-ABA1-7FB4B9F207A2}" type="datetime1">
              <a:rPr lang="pl-PL" smtClean="0"/>
              <a:t>06.06.2025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79584-83EC-4546-9206-5B7878334D6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25613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edyt. styl wz. tyt.</a:t>
            </a:r>
          </a:p>
        </p:txBody>
      </p:sp>
      <p:sp>
        <p:nvSpPr>
          <p:cNvPr id="3" name="Symbol zastępczy tekst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4D70A-AC66-4910-B3F9-DA893DC3085B}" type="datetime1">
              <a:rPr lang="pl-PL" smtClean="0"/>
              <a:t>06.06.2025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79584-83EC-4546-9206-5B7878334D6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052719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edyt. styl wz. tyt.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0D2BFB-4C65-4D77-AF39-ECDCD1A9D469}" type="datetime1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06.06.2025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4879584-83EC-4546-9206-5B7878334D68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197192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edyt. styl wz. tyt.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7EF79E-8938-4182-BE2B-C1A6DE901AE2}" type="datetime1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06.06.2025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4879584-83EC-4546-9206-5B7878334D68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888836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edyt. styl wz. tyt.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A265AB6-0918-4599-9C76-1DFFB69C815F}" type="datetime1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06.06.2025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4879584-83EC-4546-9206-5B7878334D68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336658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edyt. styl wz. tyt.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EF03BB6-BB2F-4279-B527-E864883BFE00}" type="datetime1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06.06.2025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4879584-83EC-4546-9206-5B7878334D68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012788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edyt. styl wz. tyt.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748551-4590-4A65-A43C-0F4B3F4B8072}" type="datetime1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06.06.2025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4879584-83EC-4546-9206-5B7878334D68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689996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edyt. styl wz. tyt.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AE8D67-E21B-4C02-8510-A2F36D986A07}" type="datetime1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06.06.2025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4879584-83EC-4546-9206-5B7878334D68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53281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765402-9B45-42EE-9F17-5E2B5CC83E12}" type="datetime1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06.06.2025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4879584-83EC-4546-9206-5B7878334D68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09783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edyt. styl wz. tyt.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3CAA3A1-049F-4F3E-A489-5E69992A522B}" type="datetime1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06.06.2025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4879584-83EC-4546-9206-5B7878334D68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14947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edyt. styl wz. tyt.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9FC5A-3F9C-44F2-BDD5-8254168DD31C}" type="datetime1">
              <a:rPr lang="pl-PL" smtClean="0"/>
              <a:t>06.06.2025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79584-83EC-4546-9206-5B7878334D6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3625446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edyt. styl wz. tyt.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ACC05C-801A-4EC5-91B5-600BF152B2D1}" type="datetime1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06.06.2025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4879584-83EC-4546-9206-5B7878334D68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226899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edyt. styl wz. tyt.</a:t>
            </a:r>
          </a:p>
        </p:txBody>
      </p:sp>
      <p:sp>
        <p:nvSpPr>
          <p:cNvPr id="3" name="Symbol zastępczy tekst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97D09A5-93BA-485D-B44B-32DE63CB4AB7}" type="datetime1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06.06.2025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4879584-83EC-4546-9206-5B7878334D68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141398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edyt. styl wz. tyt.</a:t>
            </a:r>
          </a:p>
        </p:txBody>
      </p:sp>
      <p:sp>
        <p:nvSpPr>
          <p:cNvPr id="3" name="Symbol zastępczy tekst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CE7DD-E7B7-4040-8234-8DB4EF2061AA}" type="datetime1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06.06.2025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4879584-83EC-4546-9206-5B7878334D68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1903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edyt. styl wz. tyt.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3F3F0-63DE-4201-AF7B-68BFAF377C14}" type="datetime1">
              <a:rPr lang="pl-PL" smtClean="0"/>
              <a:t>06.06.2025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79584-83EC-4546-9206-5B7878334D6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20947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edyt. styl wz. tyt.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FCE2F-222F-4942-B918-4BC6AB83C1D8}" type="datetime1">
              <a:rPr lang="pl-PL" smtClean="0"/>
              <a:t>06.06.2025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79584-83EC-4546-9206-5B7878334D6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56671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edyt. styl wz. tyt.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C6FB4-60DB-4DE5-9081-A631EB0CDFA9}" type="datetime1">
              <a:rPr lang="pl-PL" smtClean="0"/>
              <a:t>06.06.2025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79584-83EC-4546-9206-5B7878334D6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9526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edyt. styl wz. tyt.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38C30-8085-426E-A76F-160D67F4D133}" type="datetime1">
              <a:rPr lang="pl-PL" smtClean="0"/>
              <a:t>06.06.2025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79584-83EC-4546-9206-5B7878334D6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5178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E20EF-DF1F-4698-8A16-5606C33EDB12}" type="datetime1">
              <a:rPr lang="pl-PL" smtClean="0"/>
              <a:t>06.06.2025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79584-83EC-4546-9206-5B7878334D6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2814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edyt. styl wz. tyt.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D736B-6EAF-41AF-8F01-7641CC7E0CB5}" type="datetime1">
              <a:rPr lang="pl-PL" smtClean="0"/>
              <a:t>06.06.2025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79584-83EC-4546-9206-5B7878334D6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54128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edyt. styl wz. tyt.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BA5B4-72F2-4ACD-B0F3-31B40BF4EC69}" type="datetime1">
              <a:rPr lang="pl-PL" smtClean="0"/>
              <a:t>06.06.2025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79584-83EC-4546-9206-5B7878334D6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51228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edyt. styl wz. tyt.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D2CB55-B0C3-471F-A5F3-663B6877E4A2}" type="datetime1">
              <a:rPr lang="pl-PL" smtClean="0"/>
              <a:t>06.06.2025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879584-83EC-4546-9206-5B7878334D6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21164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edyt. styl wz. tyt.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B9AD2A-18A0-4EF2-8D02-C68D8028ED91}" type="datetime1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06.06.2025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4879584-83EC-4546-9206-5B7878334D68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2103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525444" y="2037104"/>
            <a:ext cx="11052883" cy="1486404"/>
          </a:xfrm>
        </p:spPr>
        <p:txBody>
          <a:bodyPr anchor="ctr">
            <a:normAutofit/>
          </a:bodyPr>
          <a:lstStyle/>
          <a:p>
            <a:r>
              <a:rPr lang="pl-PL" sz="36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Zmiany w procedurze oświadczeń i pracy sezonowej w Powiatowych Urzędach Pracy</a:t>
            </a:r>
          </a:p>
        </p:txBody>
      </p:sp>
      <p:sp>
        <p:nvSpPr>
          <p:cNvPr id="4" name="pole tekstowe 3"/>
          <p:cNvSpPr txBox="1"/>
          <p:nvPr/>
        </p:nvSpPr>
        <p:spPr>
          <a:xfrm>
            <a:off x="9811511" y="6027682"/>
            <a:ext cx="18491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>
                <a:solidFill>
                  <a:schemeClr val="bg1"/>
                </a:solidFill>
              </a:rPr>
              <a:t>05.06.2025</a:t>
            </a:r>
          </a:p>
        </p:txBody>
      </p:sp>
      <p:sp>
        <p:nvSpPr>
          <p:cNvPr id="5" name="Prostokąt 4"/>
          <p:cNvSpPr/>
          <p:nvPr/>
        </p:nvSpPr>
        <p:spPr>
          <a:xfrm>
            <a:off x="525444" y="4500864"/>
            <a:ext cx="109502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b="1" dirty="0">
                <a:solidFill>
                  <a:schemeClr val="bg1"/>
                </a:solidFill>
              </a:rPr>
              <a:t>Ustawa z 20 marca 2025 r. </a:t>
            </a:r>
          </a:p>
          <a:p>
            <a:r>
              <a:rPr lang="pl-PL" sz="2400" b="1" dirty="0">
                <a:solidFill>
                  <a:schemeClr val="bg1"/>
                </a:solidFill>
              </a:rPr>
              <a:t>o warunkach dopuszczalności powierzania pracy cudzoziemcom na terytorium RP</a:t>
            </a:r>
          </a:p>
          <a:p>
            <a:pPr algn="ctr"/>
            <a:r>
              <a:rPr lang="pl-PL" sz="2400" b="1" dirty="0">
                <a:solidFill>
                  <a:schemeClr val="bg1"/>
                </a:solidFill>
              </a:rPr>
              <a:t>(Dz.U. z 2025 r., poz. 621)</a:t>
            </a:r>
          </a:p>
        </p:txBody>
      </p:sp>
    </p:spTree>
    <p:extLst>
      <p:ext uri="{BB962C8B-B14F-4D97-AF65-F5344CB8AC3E}">
        <p14:creationId xmlns:p14="http://schemas.microsoft.com/office/powerpoint/2010/main" val="19111085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>
              <a:defRPr/>
            </a:pPr>
            <a:fld id="{64879584-83EC-4546-9206-5B7878334D68}" type="slidenum">
              <a:rPr lang="pl-PL" smtClean="0">
                <a:solidFill>
                  <a:prstClr val="white"/>
                </a:solidFill>
              </a:rPr>
              <a:pPr defTabSz="457200">
                <a:defRPr/>
              </a:pPr>
              <a:t>10</a:t>
            </a:fld>
            <a:endParaRPr lang="pl-PL" dirty="0">
              <a:solidFill>
                <a:prstClr val="white"/>
              </a:solidFill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146304" y="1451652"/>
            <a:ext cx="11207496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000" dirty="0"/>
              <a:t>w okresie 2 lat poprzedzających dzień złożenia wniosku cudzoziemiec, który posiadał zezwolenie na pracę lub oświadczenie i wjechał na terytorium RP w celu wykonywania pracy, nie wykonywał pracy, </a:t>
            </a:r>
          </a:p>
          <a:p>
            <a:r>
              <a:rPr lang="pl-PL" sz="2000" i="1" dirty="0">
                <a:solidFill>
                  <a:srgbClr val="FF0000"/>
                </a:solidFill>
              </a:rPr>
              <a:t>   ( nie ma informacji o zatrudnieniu i składce) </a:t>
            </a:r>
            <a:r>
              <a:rPr lang="pl-PL" sz="2000" dirty="0"/>
              <a:t>chyba, że niewykonywanie pracy wynikało z uzasadnionych przyczyn, </a:t>
            </a:r>
          </a:p>
          <a:p>
            <a:endParaRPr lang="pl-PL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000" dirty="0"/>
              <a:t>w okresie 24 miesięcy poprzedzających złożenie wniosku podmiot powierzający pracę cudzoziemcowi </a:t>
            </a:r>
            <a:r>
              <a:rPr lang="pl-PL" sz="2000" b="1" dirty="0"/>
              <a:t>udaremniał lub utrudniał </a:t>
            </a:r>
            <a:r>
              <a:rPr lang="pl-PL" sz="2000" dirty="0"/>
              <a:t>przeprowadzenie kontroli legalności powierzenia pracy cudzoziemcom i wykonywania pracy przez cudzoziemców </a:t>
            </a:r>
          </a:p>
          <a:p>
            <a:endParaRPr lang="pl-PL" sz="800" dirty="0"/>
          </a:p>
          <a:p>
            <a:r>
              <a:rPr lang="pl-PL" sz="2000" dirty="0"/>
              <a:t> Art. 65</a:t>
            </a:r>
          </a:p>
          <a:p>
            <a:endParaRPr lang="pl-PL" sz="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000" dirty="0"/>
              <a:t>osoba fizyczna będąca polskim podmiotem powierzającym pracę cudzoziemcowi </a:t>
            </a:r>
            <a:r>
              <a:rPr lang="pl-PL" sz="2000" b="1" dirty="0"/>
              <a:t>albo działająca w imieniu podmiotu </a:t>
            </a:r>
            <a:r>
              <a:rPr lang="pl-PL" sz="2000" dirty="0"/>
              <a:t>powierzającego pracę cudzoziemcowi została co </a:t>
            </a:r>
            <a:r>
              <a:rPr lang="pl-PL" sz="2000" b="1" dirty="0"/>
              <a:t>najmniej dwukrotnie </a:t>
            </a:r>
            <a:r>
              <a:rPr lang="pl-PL" sz="2000" dirty="0"/>
              <a:t>prawomocnie ukarana za wykroczenie, o którym mowa w art. 84 ust. 10, w okresie 12 miesięcy poprzedzających datę złożenia oświadczenia o powierzeniu pracy cudzoziemcowi    (Kto nie dopełnia obowiązku, o którym mowa w art. 70 ust. 1 pkt 1 lub 2- </a:t>
            </a:r>
            <a:r>
              <a:rPr lang="pl-PL" sz="2000" b="1" dirty="0"/>
              <a:t>podjęcia i  niepodjęcia pracy</a:t>
            </a:r>
            <a:r>
              <a:rPr lang="pl-PL" sz="2000" dirty="0"/>
              <a:t>)</a:t>
            </a:r>
          </a:p>
          <a:p>
            <a:endParaRPr lang="pl-PL" dirty="0"/>
          </a:p>
          <a:p>
            <a:endParaRPr lang="pl-PL" dirty="0"/>
          </a:p>
        </p:txBody>
      </p:sp>
      <p:sp>
        <p:nvSpPr>
          <p:cNvPr id="4" name="Prostokąt 3"/>
          <p:cNvSpPr/>
          <p:nvPr/>
        </p:nvSpPr>
        <p:spPr>
          <a:xfrm>
            <a:off x="629774" y="291042"/>
            <a:ext cx="10724026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3200" b="1" dirty="0"/>
              <a:t>Obligatoryjne przesłanki negatywnego rozpatrzenia wniosków</a:t>
            </a:r>
          </a:p>
          <a:p>
            <a:pPr algn="ctr"/>
            <a:r>
              <a:rPr lang="pl-PL" sz="3200" b="1" dirty="0">
                <a:solidFill>
                  <a:srgbClr val="FF0000"/>
                </a:solidFill>
              </a:rPr>
              <a:t>-decyzja odmowna.</a:t>
            </a:r>
          </a:p>
        </p:txBody>
      </p:sp>
    </p:spTree>
    <p:extLst>
      <p:ext uri="{BB962C8B-B14F-4D97-AF65-F5344CB8AC3E}">
        <p14:creationId xmlns:p14="http://schemas.microsoft.com/office/powerpoint/2010/main" val="4886721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>
              <a:defRPr/>
            </a:pPr>
            <a:fld id="{64879584-83EC-4546-9206-5B7878334D68}" type="slidenum">
              <a:rPr lang="pl-PL" smtClean="0">
                <a:solidFill>
                  <a:prstClr val="white"/>
                </a:solidFill>
              </a:rPr>
              <a:pPr defTabSz="457200">
                <a:defRPr/>
              </a:pPr>
              <a:t>11</a:t>
            </a:fld>
            <a:endParaRPr lang="pl-PL" dirty="0">
              <a:solidFill>
                <a:prstClr val="white"/>
              </a:solidFill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524256" y="2355330"/>
            <a:ext cx="11667744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000" dirty="0"/>
              <a:t> Czynsz najmu kwatery mieszkalnej określony w umowie najmu </a:t>
            </a:r>
            <a:r>
              <a:rPr lang="pl-PL" sz="2000" b="1" dirty="0"/>
              <a:t>nie może być wygórowany </a:t>
            </a:r>
            <a:r>
              <a:rPr lang="pl-PL" sz="2000" dirty="0"/>
              <a:t>w stosunku do </a:t>
            </a:r>
            <a:r>
              <a:rPr lang="pl-PL" sz="2000" b="1" dirty="0"/>
              <a:t>wynagrodzenia netto, </a:t>
            </a:r>
            <a:r>
              <a:rPr lang="pl-PL" sz="2000" dirty="0"/>
              <a:t>które otrzymuje cudzoziemiec w okresie najmu, biorąc  pod uwagę standard zakwaterowania i stawki rynkowe.(kara grzywny od 200 zł do 2000 zł)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000" dirty="0"/>
              <a:t>Cudzoziemiec, któremu polski podmiot powierzający pracę cudzoziemcowi zapewnia zakwaterowanie, może zgłosić staroście, który wydał zezwolenie na pracę sezonową dotyczące tego cudzoziemca, </a:t>
            </a:r>
            <a:r>
              <a:rPr lang="pl-PL" sz="2000" b="1" dirty="0"/>
              <a:t>że kwatera mieszkalna nie spełnia warunków przewidzianych dla pomieszczeń przeznaczonych na pobyt ludzi w trakcie ich użytkowania.</a:t>
            </a:r>
          </a:p>
          <a:p>
            <a:endParaRPr lang="pl-PL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000" dirty="0"/>
              <a:t>Starosta </a:t>
            </a:r>
            <a:r>
              <a:rPr lang="pl-PL" sz="2000" b="1" dirty="0"/>
              <a:t>przekazuje </a:t>
            </a:r>
            <a:r>
              <a:rPr lang="pl-PL" sz="2000" dirty="0"/>
              <a:t>zgłoszenie organom właściwym w zakresie kontroli przestrzegania przepisów dotyczących utrzymywania obiektów budowlanych.</a:t>
            </a:r>
          </a:p>
        </p:txBody>
      </p:sp>
      <p:sp>
        <p:nvSpPr>
          <p:cNvPr id="4" name="Prostokąt 3"/>
          <p:cNvSpPr/>
          <p:nvPr/>
        </p:nvSpPr>
        <p:spPr>
          <a:xfrm>
            <a:off x="347472" y="497116"/>
            <a:ext cx="1154887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200" b="1" dirty="0"/>
              <a:t>Nowe przepisy w sprawie zakwaterowania cudzoziemców</a:t>
            </a:r>
          </a:p>
          <a:p>
            <a:r>
              <a:rPr lang="pl-PL" sz="3200" b="1" dirty="0"/>
              <a:t>wykonujących pracę sezonową </a:t>
            </a:r>
            <a:r>
              <a:rPr lang="pl-PL" sz="1600" b="1" dirty="0"/>
              <a:t>(art. 59 ust. 3, 5, 6;  art. 84 ust. 9)</a:t>
            </a:r>
          </a:p>
        </p:txBody>
      </p:sp>
    </p:spTree>
    <p:extLst>
      <p:ext uri="{BB962C8B-B14F-4D97-AF65-F5344CB8AC3E}">
        <p14:creationId xmlns:p14="http://schemas.microsoft.com/office/powerpoint/2010/main" val="25717385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>
              <a:defRPr/>
            </a:pPr>
            <a:fld id="{64879584-83EC-4546-9206-5B7878334D68}" type="slidenum">
              <a:rPr lang="pl-PL" smtClean="0">
                <a:solidFill>
                  <a:prstClr val="white"/>
                </a:solidFill>
              </a:rPr>
              <a:pPr defTabSz="457200">
                <a:defRPr/>
              </a:pPr>
              <a:t>12</a:t>
            </a:fld>
            <a:endParaRPr lang="pl-PL" dirty="0">
              <a:solidFill>
                <a:prstClr val="white"/>
              </a:solidFill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1678711" y="300406"/>
            <a:ext cx="71568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3200" b="1" dirty="0"/>
              <a:t>Wsparcie cudzoziemców na rynku pracy.</a:t>
            </a:r>
          </a:p>
        </p:txBody>
      </p:sp>
      <p:sp>
        <p:nvSpPr>
          <p:cNvPr id="4" name="Prostokąt 3"/>
          <p:cNvSpPr/>
          <p:nvPr/>
        </p:nvSpPr>
        <p:spPr>
          <a:xfrm>
            <a:off x="649224" y="1031810"/>
            <a:ext cx="11219688" cy="615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dirty="0"/>
              <a:t>1. Nowe przepisy umożliwiają </a:t>
            </a:r>
            <a:r>
              <a:rPr lang="pl-PL" sz="2000" b="1" dirty="0"/>
              <a:t>opracowanie  przez ministerstwo </a:t>
            </a:r>
            <a:r>
              <a:rPr lang="pl-PL" sz="2000" b="1" dirty="0">
                <a:solidFill>
                  <a:srgbClr val="FF0000"/>
                </a:solidFill>
              </a:rPr>
              <a:t>programu aktywizacyjnego dla cudzoziemców, finansowanego z Funduszu Pracy. </a:t>
            </a:r>
          </a:p>
          <a:p>
            <a:endParaRPr lang="pl-PL" sz="2000" b="1" dirty="0"/>
          </a:p>
          <a:p>
            <a:r>
              <a:rPr lang="pl-PL" sz="2000" dirty="0"/>
              <a:t>Powierzenie realizacji zadań w zakresie programu aktywizacyjnego dla cudzoziemców odbywa się po przeprowadzeniu </a:t>
            </a:r>
            <a:r>
              <a:rPr lang="pl-PL" sz="2000" b="1" dirty="0"/>
              <a:t>konkursu ofert.</a:t>
            </a:r>
          </a:p>
          <a:p>
            <a:endParaRPr lang="pl-PL" sz="2000" dirty="0"/>
          </a:p>
          <a:p>
            <a:r>
              <a:rPr lang="pl-PL" sz="2000" dirty="0"/>
              <a:t>Konkurs ofert jest kierowany do:</a:t>
            </a:r>
          </a:p>
          <a:p>
            <a:r>
              <a:rPr lang="pl-PL" dirty="0"/>
              <a:t>1) podmiotów ekonomii społecznej;</a:t>
            </a:r>
          </a:p>
          <a:p>
            <a:r>
              <a:rPr lang="pl-PL" dirty="0"/>
              <a:t>2) publicznych służb zatrudnienia;</a:t>
            </a:r>
          </a:p>
          <a:p>
            <a:r>
              <a:rPr lang="pl-PL" dirty="0"/>
              <a:t>3) Ochotniczych Hufców Pracy;</a:t>
            </a:r>
          </a:p>
          <a:p>
            <a:r>
              <a:rPr lang="pl-PL" dirty="0"/>
              <a:t>4) agencji zatrudnienia;</a:t>
            </a:r>
          </a:p>
          <a:p>
            <a:r>
              <a:rPr lang="pl-PL" dirty="0"/>
              <a:t>5) instytucji szkoleniowych;</a:t>
            </a:r>
          </a:p>
          <a:p>
            <a:r>
              <a:rPr lang="pl-PL" dirty="0"/>
              <a:t>6) jednostek samorządu terytorialnego</a:t>
            </a:r>
          </a:p>
          <a:p>
            <a:endParaRPr lang="pl-PL" sz="2000" dirty="0"/>
          </a:p>
          <a:p>
            <a:r>
              <a:rPr lang="pl-PL" sz="2000" dirty="0"/>
              <a:t>2. Minister właściwy do spraw pracy może dofinansować z Funduszu </a:t>
            </a:r>
            <a:r>
              <a:rPr lang="pl-PL" sz="2000" dirty="0">
                <a:solidFill>
                  <a:srgbClr val="FF0000"/>
                </a:solidFill>
              </a:rPr>
              <a:t>Pracy </a:t>
            </a:r>
            <a:r>
              <a:rPr lang="pl-PL" sz="2000" b="1" dirty="0">
                <a:solidFill>
                  <a:srgbClr val="FF0000"/>
                </a:solidFill>
              </a:rPr>
              <a:t>koszty szkoleń z języka polskiego </a:t>
            </a:r>
            <a:r>
              <a:rPr lang="pl-PL" sz="2000" dirty="0"/>
              <a:t>dla cudzoziemców przebywających legalnie na terytorium Rzeczypospolitej Polskiej, posiadających ( </a:t>
            </a:r>
            <a:r>
              <a:rPr lang="pl-PL" sz="2000" b="1" dirty="0">
                <a:solidFill>
                  <a:srgbClr val="FF0000"/>
                </a:solidFill>
              </a:rPr>
              <a:t>lekarze i pielęgniarki).  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362073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>
              <a:defRPr/>
            </a:pPr>
            <a:fld id="{64879584-83EC-4546-9206-5B7878334D68}" type="slidenum">
              <a:rPr lang="pl-PL" smtClean="0">
                <a:solidFill>
                  <a:prstClr val="white"/>
                </a:solidFill>
              </a:rPr>
              <a:pPr defTabSz="457200">
                <a:defRPr/>
              </a:pPr>
              <a:t>13</a:t>
            </a:fld>
            <a:endParaRPr lang="pl-PL" dirty="0">
              <a:solidFill>
                <a:prstClr val="white"/>
              </a:solidFill>
            </a:endParaRPr>
          </a:p>
        </p:txBody>
      </p:sp>
      <p:sp>
        <p:nvSpPr>
          <p:cNvPr id="5" name="Prostokąt 4"/>
          <p:cNvSpPr/>
          <p:nvPr/>
        </p:nvSpPr>
        <p:spPr>
          <a:xfrm>
            <a:off x="2752344" y="6351885"/>
            <a:ext cx="867765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400" b="1" dirty="0">
                <a:solidFill>
                  <a:schemeClr val="bg1"/>
                </a:solidFill>
              </a:rPr>
              <a:t>Ustawa z 20 marca 2025 r. o warunkach dopuszczalności powierzania pracy cudzoziemcom na terytorium RP</a:t>
            </a:r>
          </a:p>
        </p:txBody>
      </p:sp>
      <p:sp>
        <p:nvSpPr>
          <p:cNvPr id="3" name="Prostokąt 2"/>
          <p:cNvSpPr/>
          <p:nvPr/>
        </p:nvSpPr>
        <p:spPr>
          <a:xfrm>
            <a:off x="640080" y="2828836"/>
            <a:ext cx="1078992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dirty="0"/>
              <a:t>W powiatowych urzędach pracy </a:t>
            </a:r>
            <a:r>
              <a:rPr lang="pl-PL" sz="2000" b="1" dirty="0"/>
              <a:t>mogą</a:t>
            </a:r>
            <a:r>
              <a:rPr lang="pl-PL" sz="2000" dirty="0"/>
              <a:t>  powstać wyspecjalizowane </a:t>
            </a:r>
            <a:r>
              <a:rPr lang="pl-PL" sz="2000" b="1" dirty="0">
                <a:solidFill>
                  <a:srgbClr val="FF0000"/>
                </a:solidFill>
              </a:rPr>
              <a:t>punkty wspierania cudzoziemców</a:t>
            </a:r>
            <a:r>
              <a:rPr lang="pl-PL" sz="2000" dirty="0"/>
              <a:t>, gdzie będą mogli uzyskać kompleksową pomoc w kwestiach zawodowych i formalno-prawnych.</a:t>
            </a:r>
          </a:p>
          <a:p>
            <a:endParaRPr lang="pl-PL" sz="2000" dirty="0"/>
          </a:p>
          <a:p>
            <a:endParaRPr lang="pl-PL" sz="2000" dirty="0"/>
          </a:p>
        </p:txBody>
      </p:sp>
      <p:sp>
        <p:nvSpPr>
          <p:cNvPr id="4" name="Prostokąt 3"/>
          <p:cNvSpPr/>
          <p:nvPr/>
        </p:nvSpPr>
        <p:spPr>
          <a:xfrm>
            <a:off x="1071895" y="967478"/>
            <a:ext cx="692279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3200" b="1" dirty="0"/>
              <a:t>Wsparcie cudzoziemców na rynku pracy</a:t>
            </a:r>
          </a:p>
        </p:txBody>
      </p:sp>
    </p:spTree>
    <p:extLst>
      <p:ext uri="{BB962C8B-B14F-4D97-AF65-F5344CB8AC3E}">
        <p14:creationId xmlns:p14="http://schemas.microsoft.com/office/powerpoint/2010/main" val="2035772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>
              <a:defRPr/>
            </a:pPr>
            <a:fld id="{64879584-83EC-4546-9206-5B7878334D68}" type="slidenum">
              <a:rPr lang="pl-PL" smtClean="0">
                <a:solidFill>
                  <a:prstClr val="white"/>
                </a:solidFill>
              </a:rPr>
              <a:pPr defTabSz="457200">
                <a:defRPr/>
              </a:pPr>
              <a:t>14</a:t>
            </a:fld>
            <a:endParaRPr lang="pl-PL" dirty="0">
              <a:solidFill>
                <a:prstClr val="white"/>
              </a:solidFill>
            </a:endParaRPr>
          </a:p>
        </p:txBody>
      </p:sp>
      <p:sp>
        <p:nvSpPr>
          <p:cNvPr id="5" name="Prostokąt 4"/>
          <p:cNvSpPr/>
          <p:nvPr/>
        </p:nvSpPr>
        <p:spPr>
          <a:xfrm>
            <a:off x="2752344" y="6351885"/>
            <a:ext cx="867765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400" b="1" dirty="0">
                <a:solidFill>
                  <a:schemeClr val="bg1"/>
                </a:solidFill>
              </a:rPr>
              <a:t>Ustawa z 20 marca 2025 r. o warunkach dopuszczalności powierzania pracy cudzoziemcom na terytorium RP</a:t>
            </a:r>
          </a:p>
        </p:txBody>
      </p:sp>
      <p:sp>
        <p:nvSpPr>
          <p:cNvPr id="3" name="Prostokąt 2"/>
          <p:cNvSpPr/>
          <p:nvPr/>
        </p:nvSpPr>
        <p:spPr>
          <a:xfrm>
            <a:off x="420624" y="1997839"/>
            <a:ext cx="1177137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dirty="0"/>
              <a:t>Ustawa z dnia 20 marca 2025 r. o rynku pracy i służbach zatrudnienia (Dz. U. poz. 620) Art. 305 ust.3</a:t>
            </a:r>
          </a:p>
          <a:p>
            <a:endParaRPr lang="pl-PL" sz="2000" dirty="0"/>
          </a:p>
          <a:p>
            <a:r>
              <a:rPr lang="pl-PL" sz="2000" dirty="0"/>
              <a:t>Jedną z najważniejszych zmian wprowadzanych przez ustawę jest </a:t>
            </a:r>
            <a:r>
              <a:rPr lang="pl-PL" sz="2000" b="1" dirty="0">
                <a:solidFill>
                  <a:srgbClr val="FF0000"/>
                </a:solidFill>
              </a:rPr>
              <a:t>2-letni okres karencji </a:t>
            </a:r>
            <a:r>
              <a:rPr lang="pl-PL" sz="2000" dirty="0"/>
              <a:t>dla </a:t>
            </a:r>
            <a:r>
              <a:rPr lang="pl-PL" sz="2000" u="sng" dirty="0"/>
              <a:t>nowych agencji zatrudnienia</a:t>
            </a:r>
            <a:r>
              <a:rPr lang="pl-PL" sz="2000" dirty="0"/>
              <a:t>, które chcą prowadzić działalność gospodarczą w zakresie pośrednictwa pracy oraz pracy tymczasowej na rzecz cudzoziemców. </a:t>
            </a:r>
          </a:p>
          <a:p>
            <a:endParaRPr lang="pl-PL" sz="2000" dirty="0"/>
          </a:p>
          <a:p>
            <a:r>
              <a:rPr lang="pl-PL" sz="2000" dirty="0"/>
              <a:t>Zgodnie z nowymi przepisami będzie to możliwe dopiero po upływie</a:t>
            </a:r>
            <a:r>
              <a:rPr lang="pl-PL" sz="2000" b="1" dirty="0"/>
              <a:t> </a:t>
            </a:r>
            <a:r>
              <a:rPr lang="pl-PL" sz="2000" b="1" dirty="0">
                <a:solidFill>
                  <a:srgbClr val="FF0000"/>
                </a:solidFill>
              </a:rPr>
              <a:t>2 lat</a:t>
            </a:r>
            <a:r>
              <a:rPr lang="pl-PL" sz="2000" b="1" dirty="0"/>
              <a:t> od wpisu do rejestru agencji zatrudnienia</a:t>
            </a:r>
            <a:r>
              <a:rPr lang="pl-PL" sz="2000" dirty="0"/>
              <a:t>.</a:t>
            </a:r>
          </a:p>
        </p:txBody>
      </p:sp>
      <p:sp>
        <p:nvSpPr>
          <p:cNvPr id="4" name="Prostokąt 3"/>
          <p:cNvSpPr/>
          <p:nvPr/>
        </p:nvSpPr>
        <p:spPr>
          <a:xfrm>
            <a:off x="1520952" y="682675"/>
            <a:ext cx="6096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sz="3200" b="1" dirty="0"/>
              <a:t>Agencje zatrudnienia- zmiany</a:t>
            </a:r>
          </a:p>
        </p:txBody>
      </p:sp>
    </p:spTree>
    <p:extLst>
      <p:ext uri="{BB962C8B-B14F-4D97-AF65-F5344CB8AC3E}">
        <p14:creationId xmlns:p14="http://schemas.microsoft.com/office/powerpoint/2010/main" val="17554395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 txBox="1">
            <a:spLocks/>
          </p:cNvSpPr>
          <p:nvPr/>
        </p:nvSpPr>
        <p:spPr>
          <a:xfrm>
            <a:off x="617789" y="2864516"/>
            <a:ext cx="10857429" cy="32436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altLang="pl-PL" sz="4000" b="1" dirty="0">
                <a:solidFill>
                  <a:schemeClr val="bg1"/>
                </a:solidFill>
                <a:latin typeface="Open Sans" charset="0"/>
                <a:ea typeface="Open Sans" charset="0"/>
                <a:cs typeface="Open Sans" charset="0"/>
              </a:rPr>
              <a:t>Dziękuję za uwagę</a:t>
            </a:r>
          </a:p>
          <a:p>
            <a:pPr algn="ctr"/>
            <a:endParaRPr lang="pl-PL" altLang="pl-PL" sz="4000" b="1" dirty="0">
              <a:solidFill>
                <a:schemeClr val="bg1"/>
              </a:solidFill>
              <a:latin typeface="Open Sans" charset="0"/>
              <a:ea typeface="Open Sans" charset="0"/>
              <a:cs typeface="Open Sans" charset="0"/>
            </a:endParaRPr>
          </a:p>
          <a:p>
            <a:pPr algn="ctr"/>
            <a:r>
              <a:rPr lang="pl-PL" altLang="pl-PL" sz="1600" b="1" dirty="0">
                <a:solidFill>
                  <a:schemeClr val="bg1"/>
                </a:solidFill>
                <a:latin typeface="Open Sans" charset="0"/>
                <a:ea typeface="Open Sans" charset="0"/>
                <a:cs typeface="Open Sans" charset="0"/>
              </a:rPr>
              <a:t>Sylwia Dymnicka-Iwaniuk</a:t>
            </a:r>
          </a:p>
          <a:p>
            <a:pPr algn="ctr"/>
            <a:r>
              <a:rPr lang="pl-PL" altLang="pl-PL" sz="1600" b="1" dirty="0">
                <a:solidFill>
                  <a:schemeClr val="bg1"/>
                </a:solidFill>
                <a:latin typeface="Open Sans" charset="0"/>
                <a:ea typeface="Open Sans" charset="0"/>
                <a:cs typeface="Open Sans" charset="0"/>
              </a:rPr>
              <a:t>Kierownik Działu Zatrudnienia Cudzoziemców</a:t>
            </a:r>
          </a:p>
          <a:p>
            <a:pPr algn="ctr"/>
            <a:r>
              <a:rPr lang="pl-PL" altLang="pl-PL" sz="1600" b="1" dirty="0">
                <a:solidFill>
                  <a:schemeClr val="bg1"/>
                </a:solidFill>
                <a:latin typeface="Open Sans" charset="0"/>
                <a:ea typeface="Open Sans" charset="0"/>
                <a:cs typeface="Open Sans" charset="0"/>
              </a:rPr>
              <a:t>Gdański Urząd Pracy</a:t>
            </a:r>
          </a:p>
        </p:txBody>
      </p:sp>
    </p:spTree>
    <p:extLst>
      <p:ext uri="{BB962C8B-B14F-4D97-AF65-F5344CB8AC3E}">
        <p14:creationId xmlns:p14="http://schemas.microsoft.com/office/powerpoint/2010/main" val="375077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>
              <a:defRPr/>
            </a:pPr>
            <a:fld id="{64879584-83EC-4546-9206-5B7878334D68}" type="slidenum">
              <a:rPr lang="pl-PL" smtClean="0">
                <a:solidFill>
                  <a:prstClr val="white"/>
                </a:solidFill>
              </a:rPr>
              <a:pPr defTabSz="457200">
                <a:defRPr/>
              </a:pPr>
              <a:t>2</a:t>
            </a:fld>
            <a:endParaRPr lang="pl-PL" dirty="0">
              <a:solidFill>
                <a:prstClr val="white"/>
              </a:solidFill>
            </a:endParaRPr>
          </a:p>
        </p:txBody>
      </p:sp>
      <p:sp>
        <p:nvSpPr>
          <p:cNvPr id="4" name="Prostokąt 3"/>
          <p:cNvSpPr/>
          <p:nvPr/>
        </p:nvSpPr>
        <p:spPr>
          <a:xfrm>
            <a:off x="2226780" y="638294"/>
            <a:ext cx="812422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200" b="1" dirty="0"/>
              <a:t>Pełna elektronizacja postępowań.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1216152" y="1545336"/>
            <a:ext cx="984808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Nowa ustawa zakłada całkowitą rezygnację z papierowych wniosków. Wszystkie formalności, w tym składanie wniosków oraz odbiór decyzji, będą realizowane za pośrednictwem systemu online. </a:t>
            </a:r>
          </a:p>
          <a:p>
            <a:r>
              <a:rPr lang="pl-PL" dirty="0"/>
              <a:t>Portal </a:t>
            </a:r>
            <a:r>
              <a:rPr lang="pl-PL" b="1" dirty="0"/>
              <a:t>praca.gov.pl </a:t>
            </a:r>
            <a:r>
              <a:rPr lang="pl-PL" dirty="0"/>
              <a:t>stanie się centralnym narzędziem do kontaktu z urzędami, zapewniając m.in.:</a:t>
            </a:r>
          </a:p>
          <a:p>
            <a:r>
              <a:rPr lang="pl-PL" dirty="0"/>
              <a:t>•	możliwość elektronicznego składania wniosków,</a:t>
            </a:r>
          </a:p>
          <a:p>
            <a:r>
              <a:rPr lang="pl-PL" dirty="0"/>
              <a:t>•	dostęp do statusu sprawy w czasie rzeczywistym,</a:t>
            </a:r>
          </a:p>
          <a:p>
            <a:r>
              <a:rPr lang="pl-PL" dirty="0"/>
              <a:t>•	elektroniczną wymianę dokumentów z urzędami.</a:t>
            </a:r>
          </a:p>
          <a:p>
            <a:r>
              <a:rPr lang="pl-PL" dirty="0"/>
              <a:t>Odwołania także elektronicznie</a:t>
            </a:r>
          </a:p>
          <a:p>
            <a:r>
              <a:rPr lang="pl-PL" dirty="0"/>
              <a:t>Cel: przyspieszenie składania wyjaśnień oraz dosyłanie brakujących dokumentów</a:t>
            </a:r>
          </a:p>
          <a:p>
            <a:r>
              <a:rPr lang="pl-PL" dirty="0"/>
              <a:t>Pracodawca, jak i cudzoziemiec będzie mógł na bieżąco sprawdzić na jakim etapie jest postępowanie za pośrednictwem indywidualnego konta.</a:t>
            </a:r>
          </a:p>
          <a:p>
            <a:endParaRPr lang="pl-PL" dirty="0"/>
          </a:p>
        </p:txBody>
      </p:sp>
      <p:sp>
        <p:nvSpPr>
          <p:cNvPr id="6" name="Prostokąt 5"/>
          <p:cNvSpPr/>
          <p:nvPr/>
        </p:nvSpPr>
        <p:spPr>
          <a:xfrm>
            <a:off x="2752344" y="6351885"/>
            <a:ext cx="867765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400" b="1" dirty="0">
                <a:solidFill>
                  <a:schemeClr val="bg1"/>
                </a:solidFill>
              </a:rPr>
              <a:t>Ustawa z 20 marca 2025 r. o warunkach dopuszczalności powierzania pracy cudzoziemcom na terytorium RP</a:t>
            </a:r>
          </a:p>
        </p:txBody>
      </p:sp>
    </p:spTree>
    <p:extLst>
      <p:ext uri="{BB962C8B-B14F-4D97-AF65-F5344CB8AC3E}">
        <p14:creationId xmlns:p14="http://schemas.microsoft.com/office/powerpoint/2010/main" val="34577937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>
              <a:defRPr/>
            </a:pPr>
            <a:fld id="{64879584-83EC-4546-9206-5B7878334D68}" type="slidenum">
              <a:rPr lang="pl-PL" smtClean="0">
                <a:solidFill>
                  <a:prstClr val="white"/>
                </a:solidFill>
              </a:rPr>
              <a:pPr defTabSz="457200">
                <a:defRPr/>
              </a:pPr>
              <a:t>3</a:t>
            </a:fld>
            <a:endParaRPr lang="pl-PL" dirty="0">
              <a:solidFill>
                <a:prstClr val="white"/>
              </a:solidFill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2455201" y="757166"/>
            <a:ext cx="50878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3200" b="1" dirty="0"/>
              <a:t>Likwidacja testu rynku pracy.</a:t>
            </a:r>
          </a:p>
        </p:txBody>
      </p:sp>
      <p:sp>
        <p:nvSpPr>
          <p:cNvPr id="7" name="Prostokąt 6"/>
          <p:cNvSpPr/>
          <p:nvPr/>
        </p:nvSpPr>
        <p:spPr>
          <a:xfrm>
            <a:off x="621792" y="1744039"/>
            <a:ext cx="10936224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dirty="0"/>
              <a:t>Dotychczas przed zatrudnieniem cudzoziemca pracodawca, jeżeli przepisy tego wymagały, </a:t>
            </a:r>
            <a:r>
              <a:rPr lang="pl-PL" sz="2000" b="1" dirty="0">
                <a:solidFill>
                  <a:srgbClr val="FF0000"/>
                </a:solidFill>
              </a:rPr>
              <a:t>musiał uzyskać opinię starosty </a:t>
            </a:r>
            <a:r>
              <a:rPr lang="pl-PL" sz="2000" dirty="0"/>
              <a:t>potwierdzającą fakt, że na lokalnym rynku pracy jest brak dostępnych kandydatów. </a:t>
            </a:r>
          </a:p>
          <a:p>
            <a:endParaRPr lang="pl-PL" sz="2000" dirty="0"/>
          </a:p>
          <a:p>
            <a:r>
              <a:rPr lang="pl-PL" sz="2000" dirty="0"/>
              <a:t>Obecnie Starosta, działając na wniosek dyrektora powiatowego urzędu pracy i po konsultacji z powiatową radą rynku pracy, </a:t>
            </a:r>
            <a:r>
              <a:rPr lang="pl-PL" sz="2000" b="1" dirty="0">
                <a:solidFill>
                  <a:srgbClr val="FF0000"/>
                </a:solidFill>
              </a:rPr>
              <a:t>będzie mógł stworzyć listę zawodów</a:t>
            </a:r>
            <a:r>
              <a:rPr lang="pl-PL" sz="2000" dirty="0"/>
              <a:t>, w których nie będą wydawane zezwolenia na pracę cudzoziemcom w danym powiecie.</a:t>
            </a:r>
          </a:p>
          <a:p>
            <a:endParaRPr lang="pl-PL" sz="2000" dirty="0"/>
          </a:p>
          <a:p>
            <a:r>
              <a:rPr lang="pl-PL" sz="2000" dirty="0"/>
              <a:t>Na zakres listy w poszczególnych powiatach ma mieć wpływ </a:t>
            </a:r>
            <a:r>
              <a:rPr lang="pl-PL" sz="2000" b="1" dirty="0">
                <a:solidFill>
                  <a:srgbClr val="FF0000"/>
                </a:solidFill>
              </a:rPr>
              <a:t>stopa bezrobocia </a:t>
            </a:r>
            <a:r>
              <a:rPr lang="pl-PL" sz="2000" dirty="0"/>
              <a:t>oraz wzrost liczby osób objętych </a:t>
            </a:r>
            <a:r>
              <a:rPr lang="pl-PL" sz="2000" b="1" dirty="0">
                <a:solidFill>
                  <a:srgbClr val="FF0000"/>
                </a:solidFill>
              </a:rPr>
              <a:t>zwolnieniami grupowymi</a:t>
            </a:r>
            <a:r>
              <a:rPr lang="pl-PL" sz="2000" dirty="0"/>
              <a:t>.</a:t>
            </a:r>
          </a:p>
          <a:p>
            <a:endParaRPr lang="pl-PL" dirty="0"/>
          </a:p>
        </p:txBody>
      </p:sp>
      <p:sp>
        <p:nvSpPr>
          <p:cNvPr id="9" name="Prostokąt 8"/>
          <p:cNvSpPr/>
          <p:nvPr/>
        </p:nvSpPr>
        <p:spPr>
          <a:xfrm>
            <a:off x="2752344" y="6351885"/>
            <a:ext cx="867765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400" b="1" dirty="0">
                <a:solidFill>
                  <a:schemeClr val="bg1"/>
                </a:solidFill>
              </a:rPr>
              <a:t>Ustawa z 20 marca 2025 r. o warunkach dopuszczalności powierzania pracy cudzoziemcom na terytorium RP</a:t>
            </a:r>
          </a:p>
        </p:txBody>
      </p:sp>
    </p:spTree>
    <p:extLst>
      <p:ext uri="{BB962C8B-B14F-4D97-AF65-F5344CB8AC3E}">
        <p14:creationId xmlns:p14="http://schemas.microsoft.com/office/powerpoint/2010/main" val="5644075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>
              <a:defRPr/>
            </a:pPr>
            <a:fld id="{64879584-83EC-4546-9206-5B7878334D68}" type="slidenum">
              <a:rPr lang="pl-PL" smtClean="0">
                <a:solidFill>
                  <a:prstClr val="white"/>
                </a:solidFill>
              </a:rPr>
              <a:pPr defTabSz="457200">
                <a:defRPr/>
              </a:pPr>
              <a:t>4</a:t>
            </a:fld>
            <a:endParaRPr lang="pl-PL" dirty="0">
              <a:solidFill>
                <a:prstClr val="white"/>
              </a:solidFill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1930778" y="307928"/>
            <a:ext cx="555485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3200" b="1" dirty="0"/>
              <a:t>Nowe obowiązki pracodawców.</a:t>
            </a:r>
          </a:p>
        </p:txBody>
      </p:sp>
      <p:sp>
        <p:nvSpPr>
          <p:cNvPr id="4" name="Prostokąt 3"/>
          <p:cNvSpPr/>
          <p:nvPr/>
        </p:nvSpPr>
        <p:spPr>
          <a:xfrm>
            <a:off x="393192" y="1396683"/>
            <a:ext cx="1124712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000" dirty="0"/>
              <a:t>Obowiązek zawarcia umowy w </a:t>
            </a:r>
            <a:r>
              <a:rPr lang="pl-PL" sz="2000" b="1" dirty="0"/>
              <a:t>formie pisemnej </a:t>
            </a:r>
            <a:r>
              <a:rPr lang="pl-PL" sz="2000" dirty="0"/>
              <a:t>(w języku zrozumiałym dla cudzoziemca)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000" dirty="0"/>
              <a:t>Obowiązek </a:t>
            </a:r>
            <a:r>
              <a:rPr lang="pl-PL" sz="2000" b="1" dirty="0"/>
              <a:t>przekazania kopii umowy </a:t>
            </a:r>
            <a:r>
              <a:rPr lang="pl-PL" sz="2000" dirty="0"/>
              <a:t>do organu, który wydał zezwolenie drogą elektroniczną przed rozpoczęciem pracy ( w języku polskim) a w przypadku umowy o pomocy przy zbiorach – w terminie 7 dni od dnia powierzenia pracy.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000" dirty="0"/>
              <a:t>Informacja </a:t>
            </a:r>
            <a:r>
              <a:rPr lang="pl-PL" sz="2000" b="1" dirty="0"/>
              <a:t>pisemna o prawie do przystąpienia do związków zawodowych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000" dirty="0"/>
              <a:t>Obowiązek przetwarzania danych osobowych. Pracodawcy mają obowiązek żądać od cudzoziemca ważnego dokumentu pobytowego przed rozpoczęciem pracy i przechowywać jego kopię przez cały okres zatrudnienia oraz kolejne dwa lata ( monitorowanie ważności)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000" dirty="0"/>
              <a:t>Pracodawca musi zapewnić wynagrodzenie odpowiadające średnim stawkom w danym sektorze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pl-PL" sz="2000" b="1" dirty="0"/>
          </a:p>
          <a:p>
            <a:endParaRPr lang="pl-PL" b="1" dirty="0"/>
          </a:p>
          <a:p>
            <a:endParaRPr lang="pl-PL" b="1" dirty="0"/>
          </a:p>
        </p:txBody>
      </p:sp>
      <p:sp>
        <p:nvSpPr>
          <p:cNvPr id="5" name="Prostokąt 4"/>
          <p:cNvSpPr/>
          <p:nvPr/>
        </p:nvSpPr>
        <p:spPr>
          <a:xfrm>
            <a:off x="2752344" y="6351885"/>
            <a:ext cx="867765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400" b="1" dirty="0">
                <a:solidFill>
                  <a:schemeClr val="bg1"/>
                </a:solidFill>
              </a:rPr>
              <a:t>Ustawa z 20 marca 2025 r. o warunkach dopuszczalności powierzania pracy cudzoziemcom na terytorium RP</a:t>
            </a:r>
          </a:p>
        </p:txBody>
      </p:sp>
    </p:spTree>
    <p:extLst>
      <p:ext uri="{BB962C8B-B14F-4D97-AF65-F5344CB8AC3E}">
        <p14:creationId xmlns:p14="http://schemas.microsoft.com/office/powerpoint/2010/main" val="30441801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>
              <a:defRPr/>
            </a:pPr>
            <a:fld id="{64879584-83EC-4546-9206-5B7878334D68}" type="slidenum">
              <a:rPr lang="pl-PL" smtClean="0">
                <a:solidFill>
                  <a:prstClr val="white"/>
                </a:solidFill>
              </a:rPr>
              <a:pPr defTabSz="457200">
                <a:defRPr/>
              </a:pPr>
              <a:t>5</a:t>
            </a:fld>
            <a:endParaRPr lang="pl-PL" dirty="0">
              <a:solidFill>
                <a:prstClr val="white"/>
              </a:solidFill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1930778" y="830318"/>
            <a:ext cx="5554854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3200" b="1" dirty="0"/>
              <a:t>Nowe obowiązki pracodawców.</a:t>
            </a:r>
          </a:p>
          <a:p>
            <a:pPr algn="ctr"/>
            <a:r>
              <a:rPr lang="pl-PL" sz="2400" b="1" dirty="0">
                <a:solidFill>
                  <a:srgbClr val="FF0000"/>
                </a:solidFill>
              </a:rPr>
              <a:t>Powiadomienia</a:t>
            </a:r>
            <a:r>
              <a:rPr lang="pl-PL" sz="3200" b="1" dirty="0"/>
              <a:t> </a:t>
            </a:r>
          </a:p>
        </p:txBody>
      </p:sp>
      <p:sp>
        <p:nvSpPr>
          <p:cNvPr id="4" name="Prostokąt 3"/>
          <p:cNvSpPr/>
          <p:nvPr/>
        </p:nvSpPr>
        <p:spPr>
          <a:xfrm>
            <a:off x="1368574" y="2092190"/>
            <a:ext cx="10271738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dirty="0"/>
              <a:t>Zgodnie z art. 70 ustawy, pracodawca powierzający pracę cudzoziemcowi, którego oświadczenie o powierzeniu pracy cudzoziemcowi zostało wpisane do ewidencji oświadczeń, powiadamia starostę, który dokonał wpisu, o: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000" dirty="0"/>
              <a:t>podjęciu pracy przez cudzoziemca – w terminie </a:t>
            </a:r>
            <a:r>
              <a:rPr lang="pl-PL" sz="2000" dirty="0">
                <a:solidFill>
                  <a:srgbClr val="E40D2C"/>
                </a:solidFill>
              </a:rPr>
              <a:t>7 dni od dnia rozpoczęcia pracy</a:t>
            </a:r>
            <a:r>
              <a:rPr lang="pl-PL" sz="2000" dirty="0"/>
              <a:t>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000" dirty="0"/>
              <a:t>niepodjęciu pracy przez cudzoziemca – w terminie</a:t>
            </a:r>
            <a:r>
              <a:rPr lang="pl-PL" sz="2000" dirty="0">
                <a:solidFill>
                  <a:srgbClr val="E40D2C"/>
                </a:solidFill>
              </a:rPr>
              <a:t> 14 dni od dnia rozpoczęcia pracy określonego w ewidencji oświadczeń. </a:t>
            </a:r>
          </a:p>
          <a:p>
            <a:r>
              <a:rPr lang="pl-PL" sz="2000" b="1" dirty="0"/>
              <a:t>Dodatkowo</a:t>
            </a:r>
          </a:p>
          <a:p>
            <a:r>
              <a:rPr lang="pl-PL" sz="2000" dirty="0"/>
              <a:t>Pracodawca powiadamia , że cudzoziemiec </a:t>
            </a:r>
            <a:r>
              <a:rPr lang="pl-PL" sz="2000" dirty="0">
                <a:solidFill>
                  <a:srgbClr val="FF0000"/>
                </a:solidFill>
              </a:rPr>
              <a:t>nie podejmie pracy lub zakończył pracę</a:t>
            </a:r>
            <a:r>
              <a:rPr lang="pl-PL" sz="2000" dirty="0"/>
              <a:t> przed dniem zakończenia pracy określonym w tym oświadczeniu – w skutek tego powiadomienia oświadczenie ulega </a:t>
            </a:r>
            <a:r>
              <a:rPr lang="pl-PL" sz="2000" dirty="0">
                <a:solidFill>
                  <a:srgbClr val="FF0000"/>
                </a:solidFill>
              </a:rPr>
              <a:t>unieważnieniu z mocy prawa</a:t>
            </a:r>
            <a:r>
              <a:rPr lang="pl-PL" sz="2000" dirty="0"/>
              <a:t>.</a:t>
            </a:r>
          </a:p>
          <a:p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17205414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>
              <a:defRPr/>
            </a:pPr>
            <a:fld id="{64879584-83EC-4546-9206-5B7878334D68}" type="slidenum">
              <a:rPr lang="pl-PL" smtClean="0">
                <a:solidFill>
                  <a:prstClr val="white"/>
                </a:solidFill>
              </a:rPr>
              <a:pPr defTabSz="457200">
                <a:defRPr/>
              </a:pPr>
              <a:t>6</a:t>
            </a:fld>
            <a:endParaRPr lang="pl-PL" dirty="0">
              <a:solidFill>
                <a:prstClr val="white"/>
              </a:solidFill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1042416" y="1435608"/>
            <a:ext cx="10085832" cy="43534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/>
              <a:t>Art. 69</a:t>
            </a:r>
          </a:p>
          <a:p>
            <a:r>
              <a:rPr lang="pl-PL" sz="2000" b="1" u="sng" dirty="0">
                <a:solidFill>
                  <a:srgbClr val="FF0000"/>
                </a:solidFill>
              </a:rPr>
              <a:t>Nie jest </a:t>
            </a:r>
            <a:r>
              <a:rPr lang="pl-PL" sz="2000" b="1" dirty="0">
                <a:solidFill>
                  <a:srgbClr val="FF0000"/>
                </a:solidFill>
              </a:rPr>
              <a:t>wymagany wpis nowego oświadczenia jeżeli: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000" b="1" dirty="0"/>
              <a:t>nastąpiła zmiana siedziby, </a:t>
            </a:r>
            <a:r>
              <a:rPr lang="pl-PL" sz="2000" dirty="0"/>
              <a:t>miejsca stałego pobytu, stałego miejsca prowadzenia działalności gospodarczej, nazwy lub formy prawnej polskiego podmiotu powierzającego pracę cudzoziemcowi lub pracodawcy użytkownika;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000" dirty="0"/>
              <a:t> </a:t>
            </a:r>
            <a:r>
              <a:rPr lang="pl-PL" sz="2000" b="1" dirty="0"/>
              <a:t>nastąpiło przejście zakładu </a:t>
            </a:r>
            <a:r>
              <a:rPr lang="pl-PL" sz="2000" dirty="0"/>
              <a:t>pracy lub jego części na innego pracodawcę;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000" b="1" dirty="0"/>
              <a:t>zwiększono wymiar czasu pracy </a:t>
            </a:r>
            <a:r>
              <a:rPr lang="pl-PL" sz="2000" dirty="0"/>
              <a:t>lub liczbę godzin pracy w tygodniu lub miesiącu określone w oświadczeniu o powierzeniu pracy cudzoziemcowi nie więcej niż do pełnego wymiaru czasu pracy;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000" b="1" dirty="0"/>
              <a:t>nastąpiła zmiana nazwy stanowiska pracy bez zmiany zakresu obowiązków cudzoziemca.</a:t>
            </a:r>
          </a:p>
        </p:txBody>
      </p:sp>
      <p:sp>
        <p:nvSpPr>
          <p:cNvPr id="4" name="pole tekstowe 3"/>
          <p:cNvSpPr txBox="1"/>
          <p:nvPr/>
        </p:nvSpPr>
        <p:spPr>
          <a:xfrm>
            <a:off x="1121664" y="438912"/>
            <a:ext cx="88605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b="1" dirty="0"/>
              <a:t>Nowość.</a:t>
            </a:r>
          </a:p>
        </p:txBody>
      </p:sp>
    </p:spTree>
    <p:extLst>
      <p:ext uri="{BB962C8B-B14F-4D97-AF65-F5344CB8AC3E}">
        <p14:creationId xmlns:p14="http://schemas.microsoft.com/office/powerpoint/2010/main" val="637313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>
              <a:defRPr/>
            </a:pPr>
            <a:fld id="{64879584-83EC-4546-9206-5B7878334D68}" type="slidenum">
              <a:rPr lang="pl-PL" smtClean="0">
                <a:solidFill>
                  <a:prstClr val="white"/>
                </a:solidFill>
              </a:rPr>
              <a:pPr defTabSz="457200">
                <a:defRPr/>
              </a:pPr>
              <a:t>7</a:t>
            </a:fld>
            <a:endParaRPr lang="pl-PL" dirty="0">
              <a:solidFill>
                <a:prstClr val="white"/>
              </a:solidFill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653597" y="492210"/>
            <a:ext cx="10724026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3200" b="1" dirty="0"/>
              <a:t>Obligatoryjne przesłanki negatywnego rozpatrzenia wniosków</a:t>
            </a:r>
          </a:p>
          <a:p>
            <a:pPr algn="ctr"/>
            <a:r>
              <a:rPr lang="pl-PL" sz="3200" b="1" dirty="0">
                <a:solidFill>
                  <a:srgbClr val="FF0000"/>
                </a:solidFill>
              </a:rPr>
              <a:t>-decyzja odmowna.</a:t>
            </a:r>
          </a:p>
        </p:txBody>
      </p:sp>
      <p:sp>
        <p:nvSpPr>
          <p:cNvPr id="4" name="Prostokąt 3"/>
          <p:cNvSpPr/>
          <p:nvPr/>
        </p:nvSpPr>
        <p:spPr>
          <a:xfrm>
            <a:off x="535968" y="1569428"/>
            <a:ext cx="11561544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dirty="0"/>
              <a:t>Art.65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000" dirty="0"/>
              <a:t>wysokość wynagrodzenia cudzoziemca będzie niższa niż:</a:t>
            </a:r>
          </a:p>
          <a:p>
            <a:r>
              <a:rPr lang="pl-PL" sz="2000" dirty="0"/>
              <a:t>	a) wysokość wynagrodzenia pracowników wykonujących pracę porównywalnego rodzaju lub na porównywalnym</a:t>
            </a:r>
          </a:p>
          <a:p>
            <a:r>
              <a:rPr lang="pl-PL" sz="2000" dirty="0"/>
              <a:t>                    stanowisku oraz</a:t>
            </a:r>
          </a:p>
          <a:p>
            <a:r>
              <a:rPr lang="pl-PL" sz="2000" dirty="0"/>
              <a:t>	b) wysokość minimalnego wynagrodzenia za pracę,</a:t>
            </a:r>
          </a:p>
          <a:p>
            <a:r>
              <a:rPr lang="pl-PL" sz="2000" i="1" dirty="0">
                <a:solidFill>
                  <a:srgbClr val="FF0000"/>
                </a:solidFill>
              </a:rPr>
              <a:t>Wojewódzkie Urzędy Pracy co pół roku będą analizować dane płacowe w regionach, pracodawca będzie musiał wykazać, że nie oferuje wynagrodzenia poniżej lokalnych standardów.</a:t>
            </a:r>
          </a:p>
          <a:p>
            <a:endParaRPr lang="pl-PL" sz="2000" i="1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000" dirty="0"/>
              <a:t>ze względu na </a:t>
            </a:r>
            <a:r>
              <a:rPr lang="pl-PL" sz="2000" b="1" dirty="0"/>
              <a:t>ukaranie za wykroczenia związane z powierzeniem nielegalnej pracy cudzoziemcom </a:t>
            </a:r>
          </a:p>
          <a:p>
            <a:r>
              <a:rPr lang="pl-PL" sz="2000" dirty="0"/>
              <a:t>(w ustawie określone w art. 84) oraz niektóre przestępstwa, wśród których dodatkowo wskazano przestępstwo polegające na udaremnieniu lub utrudnianiu kontroli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278837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>
              <a:defRPr/>
            </a:pPr>
            <a:fld id="{64879584-83EC-4546-9206-5B7878334D68}" type="slidenum">
              <a:rPr lang="pl-PL" smtClean="0">
                <a:solidFill>
                  <a:prstClr val="white"/>
                </a:solidFill>
              </a:rPr>
              <a:pPr defTabSz="457200">
                <a:defRPr/>
              </a:pPr>
              <a:t>8</a:t>
            </a:fld>
            <a:endParaRPr lang="pl-PL" dirty="0">
              <a:solidFill>
                <a:prstClr val="white"/>
              </a:solidFill>
            </a:endParaRPr>
          </a:p>
        </p:txBody>
      </p:sp>
      <p:sp>
        <p:nvSpPr>
          <p:cNvPr id="5" name="Prostokąt 4"/>
          <p:cNvSpPr/>
          <p:nvPr/>
        </p:nvSpPr>
        <p:spPr>
          <a:xfrm>
            <a:off x="2752344" y="6351885"/>
            <a:ext cx="867765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400" b="1" dirty="0">
                <a:solidFill>
                  <a:schemeClr val="bg1"/>
                </a:solidFill>
              </a:rPr>
              <a:t>Ustawa z 20 marca 2025 r. o warunkach dopuszczalności powierzania pracy cudzoziemcom na terytorium RP</a:t>
            </a:r>
          </a:p>
        </p:txBody>
      </p:sp>
      <p:sp>
        <p:nvSpPr>
          <p:cNvPr id="6" name="Prostokąt 5"/>
          <p:cNvSpPr/>
          <p:nvPr/>
        </p:nvSpPr>
        <p:spPr>
          <a:xfrm>
            <a:off x="653597" y="492210"/>
            <a:ext cx="10724026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3200" b="1" dirty="0"/>
              <a:t>Obligatoryjne przesłanki negatywnego rozpatrzenia wniosków</a:t>
            </a:r>
          </a:p>
          <a:p>
            <a:pPr algn="ctr"/>
            <a:r>
              <a:rPr lang="pl-PL" sz="3200" b="1" dirty="0">
                <a:solidFill>
                  <a:srgbClr val="FF0000"/>
                </a:solidFill>
              </a:rPr>
              <a:t>-decyzja odmowna.</a:t>
            </a:r>
          </a:p>
        </p:txBody>
      </p:sp>
      <p:sp>
        <p:nvSpPr>
          <p:cNvPr id="7" name="Prostokąt 6"/>
          <p:cNvSpPr/>
          <p:nvPr/>
        </p:nvSpPr>
        <p:spPr>
          <a:xfrm>
            <a:off x="405766" y="1576554"/>
            <a:ext cx="11219688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dirty="0"/>
              <a:t>Art. 13</a:t>
            </a:r>
          </a:p>
          <a:p>
            <a:endParaRPr lang="pl-PL" sz="2000" dirty="0"/>
          </a:p>
          <a:p>
            <a:r>
              <a:rPr lang="pl-PL" sz="2000" b="1" dirty="0"/>
              <a:t>pracodawca otrzyma decyzję odmowną, jeżeli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000" dirty="0"/>
              <a:t>nie opłaca składek ZUS,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000" dirty="0"/>
              <a:t> </a:t>
            </a:r>
            <a:r>
              <a:rPr lang="pl-PL" sz="2000"/>
              <a:t>nie zgłasza </a:t>
            </a:r>
            <a:r>
              <a:rPr lang="pl-PL" sz="2000" dirty="0"/>
              <a:t>do ubezpieczenia społecznego pracowników,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000" dirty="0"/>
              <a:t> zalega z uiszczeniem podatków,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000" dirty="0"/>
              <a:t>nie posiada środków finansowych ani źródeł dochodu niezbędnych do pokrycia zobowiązań wynikających z powierzenia pracy cudzoziemcowi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000" dirty="0"/>
              <a:t>nie prowadzi działalności uzasadniającej powierzenie pracy danemu cudzoziemcowi w danym okresie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000" dirty="0"/>
              <a:t>przedsiębiorstwo pracodawcy zostało założone lub działa głównie w celu ułatwiania wjazdu obywatelom państw trzecich,</a:t>
            </a:r>
          </a:p>
          <a:p>
            <a:r>
              <a:rPr lang="pl-PL" sz="2000" i="1" dirty="0">
                <a:solidFill>
                  <a:srgbClr val="FF0000"/>
                </a:solidFill>
              </a:rPr>
              <a:t>Ustawa posiłkowo wskazuje tu, że przy ustalaniu tych okoliczności będziemy mogli badać szereg danych, takich jak np. stosunek liczby złożonych powiadomień o niepodjęciu pracy do łącznej liczby zezwoleń na pracę czy stosunek liczby wniosków do ogólnej liczby zatrudnionych.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381950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>
              <a:defRPr/>
            </a:pPr>
            <a:fld id="{64879584-83EC-4546-9206-5B7878334D68}" type="slidenum">
              <a:rPr lang="pl-PL" smtClean="0">
                <a:solidFill>
                  <a:prstClr val="white"/>
                </a:solidFill>
              </a:rPr>
              <a:pPr defTabSz="457200">
                <a:defRPr/>
              </a:pPr>
              <a:t>9</a:t>
            </a:fld>
            <a:endParaRPr lang="pl-PL" dirty="0">
              <a:solidFill>
                <a:prstClr val="white"/>
              </a:solidFill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420624" y="1569428"/>
            <a:ext cx="11274552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000" dirty="0"/>
              <a:t>jeżeli pracę cudzoziemcowi powierzyłby podmiot, który nie jest agencją pracy tymczasowej działającą na terytorium RP zgodnie z obowiązującymi przepisami, a praca byłaby wykonywana na rzecz osoby trzeciej.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000" dirty="0"/>
              <a:t>Dane „badane” dotyczące cudzoziemca dające podstawę do odmowy:</a:t>
            </a:r>
          </a:p>
          <a:p>
            <a:r>
              <a:rPr lang="pl-PL" sz="2000" dirty="0"/>
              <a:t>	a) nie spełnia wymagań kwalifikacyjnych i innych warunków wykonywania pracy w zawodzie regulowanym </a:t>
            </a:r>
          </a:p>
          <a:p>
            <a:r>
              <a:rPr lang="pl-PL" sz="2000" dirty="0"/>
              <a:t>	b) został prawomocnie skazany za przestępstwo  przeciwko wiarygodności dokumentów - Kodeks karny, </a:t>
            </a:r>
          </a:p>
          <a:p>
            <a:r>
              <a:rPr lang="pl-PL" sz="2000" dirty="0"/>
              <a:t>	c) jest osobą, której pobyt na terytorium RP jest niepożądany,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000" dirty="0"/>
              <a:t>w danym roku została przekroczona maksymalna liczba zezwoleń na pracę określona w drodze rozporządzenia,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000" dirty="0"/>
              <a:t>powierzenie pracy cudzoziemcowi spowoduje przekroczenie limitu zatrudnienia cudzoziemców przez polski podmiot powierzający pracę cudzoziemcowi, </a:t>
            </a:r>
            <a:r>
              <a:rPr lang="pl-PL" sz="2000" dirty="0">
                <a:solidFill>
                  <a:srgbClr val="FF0000"/>
                </a:solidFill>
              </a:rPr>
              <a:t>określonego rozporządzeniem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2000" dirty="0"/>
          </a:p>
          <a:p>
            <a:endParaRPr lang="pl-PL" dirty="0"/>
          </a:p>
          <a:p>
            <a:endParaRPr lang="pl-PL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</p:txBody>
      </p:sp>
      <p:sp>
        <p:nvSpPr>
          <p:cNvPr id="5" name="Prostokąt 4"/>
          <p:cNvSpPr/>
          <p:nvPr/>
        </p:nvSpPr>
        <p:spPr>
          <a:xfrm>
            <a:off x="653597" y="492210"/>
            <a:ext cx="10724026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3200" b="1" dirty="0"/>
              <a:t>Obligatoryjne przesłanki negatywnego rozpatrzenia wniosków</a:t>
            </a:r>
          </a:p>
          <a:p>
            <a:pPr algn="ctr"/>
            <a:r>
              <a:rPr lang="pl-PL" sz="3200" b="1" dirty="0">
                <a:solidFill>
                  <a:srgbClr val="FF0000"/>
                </a:solidFill>
              </a:rPr>
              <a:t>-decyzja odmowna.</a:t>
            </a:r>
          </a:p>
        </p:txBody>
      </p:sp>
    </p:spTree>
    <p:extLst>
      <p:ext uri="{BB962C8B-B14F-4D97-AF65-F5344CB8AC3E}">
        <p14:creationId xmlns:p14="http://schemas.microsoft.com/office/powerpoint/2010/main" val="4203993930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Motyw pakietu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7361</TotalTime>
  <Words>1528</Words>
  <Application>Microsoft Office PowerPoint</Application>
  <PresentationFormat>Panoramiczny</PresentationFormat>
  <Paragraphs>140</Paragraphs>
  <Slides>15</Slides>
  <Notes>15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15</vt:i4>
      </vt:variant>
    </vt:vector>
  </HeadingPairs>
  <TitlesOfParts>
    <vt:vector size="21" baseType="lpstr">
      <vt:lpstr>Open Sans</vt:lpstr>
      <vt:lpstr>Arial</vt:lpstr>
      <vt:lpstr>Calibri</vt:lpstr>
      <vt:lpstr>Calibri Light</vt:lpstr>
      <vt:lpstr>Motyw pakietu Office</vt:lpstr>
      <vt:lpstr>1_Motyw pakietu Office</vt:lpstr>
      <vt:lpstr>Zmiany w procedurze oświadczeń i pracy sezonowej w Powiatowych Urzędach Pracy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Zbigniew P. Gudyka</dc:creator>
  <cp:lastModifiedBy>Paweł Bardon</cp:lastModifiedBy>
  <cp:revision>395</cp:revision>
  <cp:lastPrinted>2025-05-26T06:06:47Z</cp:lastPrinted>
  <dcterms:created xsi:type="dcterms:W3CDTF">2016-09-21T12:06:40Z</dcterms:created>
  <dcterms:modified xsi:type="dcterms:W3CDTF">2025-06-06T07:13:30Z</dcterms:modified>
</cp:coreProperties>
</file>