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8" r:id="rId2"/>
    <p:sldId id="340" r:id="rId3"/>
    <p:sldId id="392" r:id="rId4"/>
    <p:sldId id="395" r:id="rId5"/>
    <p:sldId id="362" r:id="rId6"/>
    <p:sldId id="366" r:id="rId7"/>
    <p:sldId id="341" r:id="rId8"/>
    <p:sldId id="361" r:id="rId9"/>
    <p:sldId id="388" r:id="rId10"/>
    <p:sldId id="342" r:id="rId11"/>
    <p:sldId id="343" r:id="rId12"/>
    <p:sldId id="365" r:id="rId13"/>
    <p:sldId id="390" r:id="rId14"/>
    <p:sldId id="394" r:id="rId15"/>
    <p:sldId id="391" r:id="rId16"/>
    <p:sldId id="393" r:id="rId17"/>
    <p:sldId id="326" r:id="rId18"/>
    <p:sldId id="379" r:id="rId19"/>
    <p:sldId id="378" r:id="rId20"/>
    <p:sldId id="381" r:id="rId21"/>
    <p:sldId id="382" r:id="rId22"/>
    <p:sldId id="383" r:id="rId23"/>
    <p:sldId id="384" r:id="rId24"/>
    <p:sldId id="385" r:id="rId25"/>
    <p:sldId id="387" r:id="rId26"/>
    <p:sldId id="396" r:id="rId27"/>
    <p:sldId id="398" r:id="rId28"/>
    <p:sldId id="397" r:id="rId29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D2B5A-6BA1-4918-998A-BF15D911E493}" type="datetimeFigureOut">
              <a:rPr lang="pl-PL" smtClean="0"/>
              <a:t>21.05.2025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D56A8-F964-44F7-AF89-A71C9291622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3350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/>
          </a:p>
        </p:txBody>
      </p:sp>
      <p:sp>
        <p:nvSpPr>
          <p:cNvPr id="5427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588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1788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8988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618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338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058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778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E9CB0E8-FB32-40C8-A6F2-B95F241817F8}" type="slidenum">
              <a:rPr lang="pl-PL" altLang="pl-PL">
                <a:solidFill>
                  <a:srgbClr val="000000"/>
                </a:solidFill>
                <a:latin typeface="Calibri" panose="020F0502020204030204" pitchFamily="34" charset="0"/>
              </a:rPr>
              <a:pPr/>
              <a:t>1</a:t>
            </a:fld>
            <a:endParaRPr lang="pl-PL" altLang="pl-PL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941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358E-6E9B-4F7F-9DD6-F86DC6061C82}" type="datetimeFigureOut">
              <a:rPr lang="pl-PL" smtClean="0"/>
              <a:t>21.05.2025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2FCD-FE8D-49F6-A8D1-6B8C5CCD43C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2029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358E-6E9B-4F7F-9DD6-F86DC6061C82}" type="datetimeFigureOut">
              <a:rPr lang="pl-PL" smtClean="0"/>
              <a:t>21.05.2025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2FCD-FE8D-49F6-A8D1-6B8C5CCD43C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590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358E-6E9B-4F7F-9DD6-F86DC6061C82}" type="datetimeFigureOut">
              <a:rPr lang="pl-PL" smtClean="0"/>
              <a:t>21.05.2025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2FCD-FE8D-49F6-A8D1-6B8C5CCD43C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0986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1" descr="LogoPodstawow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1" y="6308725"/>
            <a:ext cx="3266017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ymbol zastępczy numeru slajdu 5"/>
          <p:cNvSpPr txBox="1">
            <a:spLocks/>
          </p:cNvSpPr>
          <p:nvPr userDrawn="1"/>
        </p:nvSpPr>
        <p:spPr bwMode="auto">
          <a:xfrm>
            <a:off x="10896600" y="6356351"/>
            <a:ext cx="685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E11F8BF-7DC1-4E9C-BC58-E9F23848B19D}" type="slidenum">
              <a:rPr lang="pl-PL" altLang="pl-PL" sz="1800">
                <a:solidFill>
                  <a:srgbClr val="1F497D"/>
                </a:solidFill>
              </a:rPr>
              <a:pPr eaLnBrk="1" hangingPunct="1"/>
              <a:t>‹#›</a:t>
            </a:fld>
            <a:endParaRPr lang="pl-PL" altLang="pl-PL" sz="1800" dirty="0">
              <a:solidFill>
                <a:srgbClr val="1F497D"/>
              </a:solidFill>
            </a:endParaRPr>
          </a:p>
        </p:txBody>
      </p:sp>
      <p:sp>
        <p:nvSpPr>
          <p:cNvPr id="3" name="Symbol zastępczy tekstu 5"/>
          <p:cNvSpPr>
            <a:spLocks noGrp="1"/>
          </p:cNvSpPr>
          <p:nvPr>
            <p:ph type="body" idx="1"/>
          </p:nvPr>
        </p:nvSpPr>
        <p:spPr>
          <a:xfrm>
            <a:off x="622300" y="1340710"/>
            <a:ext cx="10947400" cy="4464620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Tytuł 4"/>
          <p:cNvSpPr>
            <a:spLocks noGrp="1"/>
          </p:cNvSpPr>
          <p:nvPr>
            <p:ph type="title"/>
          </p:nvPr>
        </p:nvSpPr>
        <p:spPr>
          <a:xfrm>
            <a:off x="609600" y="260560"/>
            <a:ext cx="10972800" cy="86974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pl-PL" sz="3600" b="1" kern="1200" dirty="0" smtClean="0">
                <a:solidFill>
                  <a:srgbClr val="0068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j-ea"/>
                <a:cs typeface="Arial" charset="0"/>
              </a:defRPr>
            </a:lvl1pPr>
          </a:lstStyle>
          <a:p>
            <a:r>
              <a:rPr lang="pl-PL" dirty="0"/>
              <a:t>Tytuł slajdu</a:t>
            </a:r>
          </a:p>
        </p:txBody>
      </p:sp>
    </p:spTree>
    <p:extLst>
      <p:ext uri="{BB962C8B-B14F-4D97-AF65-F5344CB8AC3E}">
        <p14:creationId xmlns:p14="http://schemas.microsoft.com/office/powerpoint/2010/main" val="3911679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358E-6E9B-4F7F-9DD6-F86DC6061C82}" type="datetimeFigureOut">
              <a:rPr lang="pl-PL" smtClean="0"/>
              <a:t>21.05.2025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2FCD-FE8D-49F6-A8D1-6B8C5CCD43C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36029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358E-6E9B-4F7F-9DD6-F86DC6061C82}" type="datetimeFigureOut">
              <a:rPr lang="pl-PL" smtClean="0"/>
              <a:t>21.05.2025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2FCD-FE8D-49F6-A8D1-6B8C5CCD43C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243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358E-6E9B-4F7F-9DD6-F86DC6061C82}" type="datetimeFigureOut">
              <a:rPr lang="pl-PL" smtClean="0"/>
              <a:t>21.05.2025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2FCD-FE8D-49F6-A8D1-6B8C5CCD43C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5319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358E-6E9B-4F7F-9DD6-F86DC6061C82}" type="datetimeFigureOut">
              <a:rPr lang="pl-PL" smtClean="0"/>
              <a:t>21.05.2025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2FCD-FE8D-49F6-A8D1-6B8C5CCD43C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087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358E-6E9B-4F7F-9DD6-F86DC6061C82}" type="datetimeFigureOut">
              <a:rPr lang="pl-PL" smtClean="0"/>
              <a:t>21.05.2025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2FCD-FE8D-49F6-A8D1-6B8C5CCD43C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5237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358E-6E9B-4F7F-9DD6-F86DC6061C82}" type="datetimeFigureOut">
              <a:rPr lang="pl-PL" smtClean="0"/>
              <a:t>21.05.2025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2FCD-FE8D-49F6-A8D1-6B8C5CCD43C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977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358E-6E9B-4F7F-9DD6-F86DC6061C82}" type="datetimeFigureOut">
              <a:rPr lang="pl-PL" smtClean="0"/>
              <a:t>21.05.2025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2FCD-FE8D-49F6-A8D1-6B8C5CCD43C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6834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358E-6E9B-4F7F-9DD6-F86DC6061C82}" type="datetimeFigureOut">
              <a:rPr lang="pl-PL" smtClean="0"/>
              <a:t>21.05.2025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2FCD-FE8D-49F6-A8D1-6B8C5CCD43C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6172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B358E-6E9B-4F7F-9DD6-F86DC6061C82}" type="datetimeFigureOut">
              <a:rPr lang="pl-PL" smtClean="0"/>
              <a:t>21.05.2025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02FCD-FE8D-49F6-A8D1-6B8C5CCD43C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0854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Obraz 11" descr="LogoPodstawow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609" y="377825"/>
            <a:ext cx="8975725" cy="158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Łącznik prosty 7"/>
          <p:cNvCxnSpPr/>
          <p:nvPr/>
        </p:nvCxnSpPr>
        <p:spPr>
          <a:xfrm>
            <a:off x="1382333" y="2031999"/>
            <a:ext cx="9144000" cy="0"/>
          </a:xfrm>
          <a:prstGeom prst="line">
            <a:avLst/>
          </a:prstGeom>
          <a:ln w="19050">
            <a:solidFill>
              <a:srgbClr val="00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6" name="Symbol zastępczy numeru slajdu 5"/>
          <p:cNvSpPr txBox="1">
            <a:spLocks/>
          </p:cNvSpPr>
          <p:nvPr/>
        </p:nvSpPr>
        <p:spPr bwMode="auto">
          <a:xfrm>
            <a:off x="7068759" y="6492875"/>
            <a:ext cx="3133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 dirty="0">
              <a:solidFill>
                <a:srgbClr val="0070C0"/>
              </a:solidFill>
            </a:endParaRPr>
          </a:p>
        </p:txBody>
      </p:sp>
      <p:sp>
        <p:nvSpPr>
          <p:cNvPr id="11272" name="Tytuł 1"/>
          <p:cNvSpPr>
            <a:spLocks noGrp="1"/>
          </p:cNvSpPr>
          <p:nvPr>
            <p:ph type="ctrTitle"/>
          </p:nvPr>
        </p:nvSpPr>
        <p:spPr bwMode="auto">
          <a:xfrm>
            <a:off x="1922083" y="2031999"/>
            <a:ext cx="8604249" cy="4389437"/>
          </a:xfrm>
          <a:extLst/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0000"/>
              </a:lnSpc>
              <a:defRPr/>
            </a:pPr>
            <a:br>
              <a:rPr lang="pl-PL" sz="3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600" b="1" dirty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Kontrola legalności zatrudnienia cudzoziemców przez </a:t>
            </a:r>
            <a:br>
              <a:rPr lang="pl-PL" sz="3600" b="1" dirty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600" b="1" dirty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Państwową Inspekcję Pracy</a:t>
            </a:r>
            <a:br>
              <a:rPr lang="pl-PL" sz="3600" b="1" dirty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3600" b="1" dirty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Karolina Szałkowska </a:t>
            </a:r>
            <a:br>
              <a:rPr lang="pl-PL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starszy inspektor pracy </a:t>
            </a:r>
            <a:br>
              <a:rPr lang="pl-PL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koordynator Sekcji Legalności Zatrudnienia</a:t>
            </a:r>
            <a:br>
              <a:rPr lang="pl-PL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Okręgowego Inspektoratu Pracy w Gdańsku</a:t>
            </a:r>
            <a:br>
              <a:rPr lang="pl-PL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pl-PL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3600" b="1" dirty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3600" b="1" dirty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3200" b="1" dirty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1600" b="1" dirty="0">
              <a:solidFill>
                <a:srgbClr val="CC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259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D1531077-00AA-4765-B08F-2A7CCAEEB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787" y="1340710"/>
            <a:ext cx="11277600" cy="4464620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	</a:t>
            </a:r>
            <a:r>
              <a:rPr lang="pl-PL" b="1" dirty="0"/>
              <a:t>2</a:t>
            </a:r>
            <a:r>
              <a:rPr lang="pl-PL" dirty="0"/>
              <a:t>. </a:t>
            </a:r>
            <a:r>
              <a:rPr lang="pl-PL" b="1" dirty="0"/>
              <a:t>Dokument legalizujący pracę cudzoziemca</a:t>
            </a:r>
          </a:p>
          <a:p>
            <a:pPr marL="514350" indent="-514350">
              <a:buAutoNum type="alphaLcParenR"/>
            </a:pPr>
            <a:r>
              <a:rPr lang="pl-PL" b="1" dirty="0">
                <a:solidFill>
                  <a:schemeClr val="tx1"/>
                </a:solidFill>
              </a:rPr>
              <a:t>dokumenty do pracy:</a:t>
            </a:r>
          </a:p>
          <a:p>
            <a:pPr marL="457200" indent="-457200">
              <a:buFontTx/>
              <a:buChar char="-"/>
            </a:pPr>
            <a:r>
              <a:rPr lang="pl-PL" dirty="0">
                <a:solidFill>
                  <a:schemeClr val="tx1"/>
                </a:solidFill>
              </a:rPr>
              <a:t>Zezwolenie na pracę;</a:t>
            </a:r>
          </a:p>
          <a:p>
            <a:pPr marL="457200" indent="-457200">
              <a:buFontTx/>
              <a:buChar char="-"/>
            </a:pPr>
            <a:r>
              <a:rPr lang="pl-PL" dirty="0">
                <a:solidFill>
                  <a:schemeClr val="tx1"/>
                </a:solidFill>
              </a:rPr>
              <a:t>Zezwolenie na pracę sezonową;</a:t>
            </a:r>
          </a:p>
          <a:p>
            <a:pPr marL="457200" indent="-457200">
              <a:buFontTx/>
              <a:buChar char="-"/>
            </a:pPr>
            <a:r>
              <a:rPr lang="pl-PL" dirty="0">
                <a:solidFill>
                  <a:schemeClr val="tx1"/>
                </a:solidFill>
              </a:rPr>
              <a:t>Oświadczenie o powierzeniu wykonywania pracy;</a:t>
            </a:r>
          </a:p>
          <a:p>
            <a:pPr marL="457200" indent="-457200">
              <a:buFontTx/>
              <a:buChar char="-"/>
            </a:pPr>
            <a:r>
              <a:rPr lang="pl-PL" dirty="0">
                <a:solidFill>
                  <a:schemeClr val="tx1"/>
                </a:solidFill>
              </a:rPr>
              <a:t>Powiadomienie o powierzeniu wykonywania pracy obywatelowi Ukrainy</a:t>
            </a:r>
          </a:p>
          <a:p>
            <a:pPr marL="0" indent="0"/>
            <a:r>
              <a:rPr lang="pl-PL" dirty="0">
                <a:solidFill>
                  <a:schemeClr val="tx1"/>
                </a:solidFill>
              </a:rPr>
              <a:t>b) </a:t>
            </a:r>
            <a:r>
              <a:rPr lang="pl-PL" b="1" dirty="0">
                <a:solidFill>
                  <a:schemeClr val="tx1"/>
                </a:solidFill>
              </a:rPr>
              <a:t>dokumenty potwierdzające zwolnienie z obowiązku posiadania zezwolenia na pracę</a:t>
            </a:r>
            <a:r>
              <a:rPr lang="pl-PL" dirty="0">
                <a:solidFill>
                  <a:schemeClr val="tx1"/>
                </a:solidFill>
              </a:rPr>
              <a:t>:</a:t>
            </a:r>
          </a:p>
          <a:p>
            <a:pPr marL="0" indent="0"/>
            <a:r>
              <a:rPr lang="pl-PL" dirty="0">
                <a:solidFill>
                  <a:schemeClr val="tx1"/>
                </a:solidFill>
              </a:rPr>
              <a:t>Np.</a:t>
            </a:r>
          </a:p>
          <a:p>
            <a:pPr marL="457200" indent="-457200">
              <a:buFontTx/>
              <a:buChar char="-"/>
            </a:pPr>
            <a:r>
              <a:rPr lang="pl-PL" dirty="0">
                <a:solidFill>
                  <a:schemeClr val="tx1"/>
                </a:solidFill>
              </a:rPr>
              <a:t>dyplom ukończenia studiów wyższych w RP;</a:t>
            </a:r>
          </a:p>
          <a:p>
            <a:pPr marL="457200" indent="-457200">
              <a:buFontTx/>
              <a:buChar char="-"/>
            </a:pPr>
            <a:r>
              <a:rPr lang="pl-PL" dirty="0">
                <a:solidFill>
                  <a:schemeClr val="tx1"/>
                </a:solidFill>
              </a:rPr>
              <a:t>Karta Polaka;</a:t>
            </a:r>
          </a:p>
          <a:p>
            <a:pPr marL="457200" indent="-457200">
              <a:buFontTx/>
              <a:buChar char="-"/>
            </a:pPr>
            <a:endParaRPr lang="pl-PL" dirty="0">
              <a:solidFill>
                <a:schemeClr val="tx1"/>
              </a:solidFill>
            </a:endParaRPr>
          </a:p>
          <a:p>
            <a:pPr marL="514350" indent="-514350">
              <a:buAutoNum type="alphaLcParenR"/>
            </a:pPr>
            <a:endParaRPr lang="pl-PL" dirty="0"/>
          </a:p>
          <a:p>
            <a:pPr marL="0" indent="0"/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F4C1E79-EF30-454D-9BB6-A078220FC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100" dirty="0"/>
              <a:t>Kontrola podmiotu powierzającego pracę cudzoziemcowi</a:t>
            </a:r>
          </a:p>
        </p:txBody>
      </p:sp>
    </p:spTree>
    <p:extLst>
      <p:ext uri="{BB962C8B-B14F-4D97-AF65-F5344CB8AC3E}">
        <p14:creationId xmlns:p14="http://schemas.microsoft.com/office/powerpoint/2010/main" val="794645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E0BCBDD5-FC07-4ADF-81B8-ACDD5BFE6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5076" y="1196690"/>
            <a:ext cx="11157324" cy="4800698"/>
          </a:xfrm>
        </p:spPr>
        <p:txBody>
          <a:bodyPr>
            <a:normAutofit/>
          </a:bodyPr>
          <a:lstStyle/>
          <a:p>
            <a:pPr marL="0" indent="0"/>
            <a:r>
              <a:rPr lang="pl-PL" sz="2400" b="1" dirty="0"/>
              <a:t>3) Umowa</a:t>
            </a:r>
            <a:r>
              <a:rPr lang="pl-PL" sz="2400" dirty="0"/>
              <a:t> – </a:t>
            </a:r>
            <a:r>
              <a:rPr lang="pl-PL" sz="2400" dirty="0">
                <a:solidFill>
                  <a:schemeClr val="tx1"/>
                </a:solidFill>
              </a:rPr>
              <a:t>zawsze w formie pisemnej, zarówno umowa o pracę jak i umowa cywilnoprawna; </a:t>
            </a:r>
          </a:p>
          <a:p>
            <a:pPr marL="0" indent="0"/>
            <a:r>
              <a:rPr lang="pl-PL" sz="2400" b="1" dirty="0"/>
              <a:t>4) Zgodność rodzaju zawartej umowy </a:t>
            </a:r>
            <a:r>
              <a:rPr lang="pl-PL" sz="2400" dirty="0"/>
              <a:t>w stosunku do tego wynikającego z wydanego zezwolenia na pracę/zezwolenia na pobyt czasowy i pracę/ oświadczenia/powiadomienia </a:t>
            </a:r>
            <a:endParaRPr lang="pl-PL" sz="2400" b="1" dirty="0"/>
          </a:p>
          <a:p>
            <a:pPr marL="0" indent="0"/>
            <a:r>
              <a:rPr lang="pl-PL" sz="2400" b="1" dirty="0"/>
              <a:t>5) Zgodność warunków </a:t>
            </a:r>
            <a:r>
              <a:rPr lang="pl-PL" sz="2400" dirty="0"/>
              <a:t>określonych w zawartej z cudzoziemcem </a:t>
            </a:r>
            <a:r>
              <a:rPr lang="pl-PL" sz="2400" u="sng" dirty="0"/>
              <a:t>umowie</a:t>
            </a:r>
            <a:r>
              <a:rPr lang="pl-PL" sz="2400" dirty="0"/>
              <a:t> </a:t>
            </a:r>
            <a:r>
              <a:rPr lang="pl-PL" sz="2400" dirty="0">
                <a:solidFill>
                  <a:schemeClr val="tx1"/>
                </a:solidFill>
              </a:rPr>
              <a:t>z warunkami wynikającymi z wydanego zezwolenia na pracę/zezwolenia na pobyt czasowy i pracę/ oświadczenia/powiadomienia w zakresie:</a:t>
            </a:r>
          </a:p>
          <a:p>
            <a:pPr marL="342900" indent="-342900">
              <a:buFontTx/>
              <a:buChar char="-"/>
            </a:pPr>
            <a:r>
              <a:rPr lang="pl-PL" sz="2400" dirty="0">
                <a:solidFill>
                  <a:schemeClr val="tx1"/>
                </a:solidFill>
              </a:rPr>
              <a:t>zajmowanego stanowiska pracy/rodzaju pracy;</a:t>
            </a:r>
          </a:p>
          <a:p>
            <a:pPr marL="342900" indent="-342900">
              <a:buFontTx/>
              <a:buChar char="-"/>
            </a:pPr>
            <a:r>
              <a:rPr lang="pl-PL" sz="2400" dirty="0">
                <a:solidFill>
                  <a:schemeClr val="tx1"/>
                </a:solidFill>
              </a:rPr>
              <a:t>wymiaru czasu pracy/liczby godzin świadczenia usług;</a:t>
            </a:r>
          </a:p>
          <a:p>
            <a:pPr marL="342900" indent="-342900">
              <a:buFontTx/>
              <a:buChar char="-"/>
            </a:pPr>
            <a:r>
              <a:rPr lang="pl-PL" sz="2400" dirty="0">
                <a:solidFill>
                  <a:schemeClr val="tx1"/>
                </a:solidFill>
              </a:rPr>
              <a:t>wysokości otrzymywanego wynagrodzenia za pracę/za wykonane usługi</a:t>
            </a:r>
          </a:p>
          <a:p>
            <a:pPr marL="0" indent="0"/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191575A-CB8D-4144-8E5A-EA891BA3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400" dirty="0"/>
              <a:t>Kontrola podmiotu powierzającego pracę cudzoziemcowi</a:t>
            </a:r>
            <a:br>
              <a:rPr lang="pl-PL" sz="3400" dirty="0"/>
            </a:br>
            <a:r>
              <a:rPr lang="pl-PL" sz="3000" dirty="0"/>
              <a:t>Co podlega kontroli?</a:t>
            </a:r>
          </a:p>
        </p:txBody>
      </p:sp>
    </p:spTree>
    <p:extLst>
      <p:ext uri="{BB962C8B-B14F-4D97-AF65-F5344CB8AC3E}">
        <p14:creationId xmlns:p14="http://schemas.microsoft.com/office/powerpoint/2010/main" val="2996889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E0BCBDD5-FC07-4ADF-81B8-ACDD5BFE6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6418" y="1481825"/>
            <a:ext cx="11157324" cy="4800698"/>
          </a:xfrm>
        </p:spPr>
        <p:txBody>
          <a:bodyPr>
            <a:normAutofit/>
          </a:bodyPr>
          <a:lstStyle/>
          <a:p>
            <a:pPr marL="0" indent="0"/>
            <a:r>
              <a:rPr lang="pl-PL" sz="2400" b="1" dirty="0"/>
              <a:t>6) Zgodność warunków zatrudnienia cudzoziemca wynikających z umowy i zezwolenia/oświadczenia/powiadomienia z faktycznymi warunkami pracy.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</a:rPr>
              <a:t>oględziny zakładu pracy,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</a:rPr>
              <a:t>przesłuchania cudzoziemców lub innych pracowników/zleceniobiorców w charakterze świadków,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</a:rPr>
              <a:t>kontrola dokumentów płacowych: listy płac, potwierdzenia wypłaty wynagrodzenia, potwierdzenia dokonania przelewów wynagrodzenia, rachunki. </a:t>
            </a:r>
          </a:p>
          <a:p>
            <a:pPr marL="0" indent="0"/>
            <a:r>
              <a:rPr lang="pl-PL" sz="2400" b="1" dirty="0">
                <a:solidFill>
                  <a:schemeClr val="accent1">
                    <a:lumMod val="75000"/>
                  </a:schemeClr>
                </a:solidFill>
              </a:rPr>
              <a:t>7) Dopełnienie przez podmiot powierzający pracę cudzoziemcowi ustawowych obowiązków informacyjnych</a:t>
            </a:r>
          </a:p>
          <a:p>
            <a:pPr marL="0" indent="0"/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191575A-CB8D-4144-8E5A-EA891BA3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400" dirty="0"/>
              <a:t>Kontrola podmiotu powierzającego pracę cudzoziemcowi</a:t>
            </a:r>
            <a:br>
              <a:rPr lang="pl-PL" sz="3400" dirty="0"/>
            </a:br>
            <a:r>
              <a:rPr lang="pl-PL" sz="3000" dirty="0"/>
              <a:t>Co podlega kontroli?</a:t>
            </a:r>
          </a:p>
        </p:txBody>
      </p:sp>
    </p:spTree>
    <p:extLst>
      <p:ext uri="{BB962C8B-B14F-4D97-AF65-F5344CB8AC3E}">
        <p14:creationId xmlns:p14="http://schemas.microsoft.com/office/powerpoint/2010/main" val="1838193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57076FCA-20A2-4ABF-8853-EF83275CB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Zgodność warunków zatrudnienia z zezwoleniem/oświadczeniem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28F745C5-FB12-4CB2-ACFD-3D12D07A4A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064160"/>
              </p:ext>
            </p:extLst>
          </p:nvPr>
        </p:nvGraphicFramePr>
        <p:xfrm>
          <a:off x="1013010" y="1260027"/>
          <a:ext cx="9457768" cy="450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8884">
                  <a:extLst>
                    <a:ext uri="{9D8B030D-6E8A-4147-A177-3AD203B41FA5}">
                      <a16:colId xmlns:a16="http://schemas.microsoft.com/office/drawing/2014/main" val="4129075319"/>
                    </a:ext>
                  </a:extLst>
                </a:gridCol>
                <a:gridCol w="4728884">
                  <a:extLst>
                    <a:ext uri="{9D8B030D-6E8A-4147-A177-3AD203B41FA5}">
                      <a16:colId xmlns:a16="http://schemas.microsoft.com/office/drawing/2014/main" val="1465196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Zezwolenie na pracę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Oświadczenie o powierzeniu pracy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52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Dane podmiotu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Dane podmiotu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102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Dane cudzoziemca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Dane cudzoziemca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127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Stanowisko lub rodzaj pracy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Stanowisko lub rodzaj pracy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691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Wymiar czasu pracy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Wymiar czasu pracy lub liczba godzin pracy w tygodniu lub w miesiącu;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504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Rodzaj umowy będącej podstawą wykonywania pracy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Rodzaj umowy będącej podstawą wykonywania pracy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66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Najniższe wynagrodzenie, jakie będzie otrzymywał cudzoziemiec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Najniższe wynagrodzenie, jakie będzie otrzymywał cudzoziemiec;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439132"/>
                  </a:ext>
                </a:extLst>
              </a:tr>
              <a:tr h="256950">
                <a:tc>
                  <a:txBody>
                    <a:bodyPr/>
                    <a:lstStyle/>
                    <a:p>
                      <a:r>
                        <a:rPr lang="pl-PL" dirty="0"/>
                        <a:t>Okres ważności zezwolenia na pracę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Okres pracy oznaczony datami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75455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pl-PL" i="1" dirty="0"/>
                        <a:t>Dane pracodawcy użytkownika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i="1" dirty="0"/>
                        <a:t>Dane pracodawcy użytkownika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71247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rgbClr val="CC3399"/>
                          </a:solidFill>
                        </a:rPr>
                        <a:t>Miejsce wykonywania pracy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57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091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3FE2A5F3-B1CC-4C4D-B2CC-36CE056B9C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Polski podmiot powierzający pracę cudzoziemcowi może powierzyć cudzoziemcowi </a:t>
            </a:r>
            <a:r>
              <a:rPr lang="pl-PL" b="1" dirty="0">
                <a:solidFill>
                  <a:srgbClr val="CC3399"/>
                </a:solidFill>
              </a:rPr>
              <a:t>pracę o innym charakterze lub na innym stanowisku </a:t>
            </a:r>
            <a:r>
              <a:rPr lang="pl-PL" b="1" dirty="0"/>
              <a:t>niż określone w zezwoleniu na pracę</a:t>
            </a:r>
            <a:r>
              <a:rPr lang="pl-PL" dirty="0"/>
              <a:t> na rzecz polskiego podmiotu powierzającego pracę cudzoziemcowi na okresy łącznie nieprzekraczające </a:t>
            </a:r>
            <a:r>
              <a:rPr lang="pl-PL" b="1" dirty="0"/>
              <a:t>30 dni </a:t>
            </a:r>
            <a:r>
              <a:rPr lang="pl-PL" dirty="0"/>
              <a:t>w roku kalendarzowym, jeżeli są spełnione pozostałe warunki określone w zezwoleniu na pracę </a:t>
            </a:r>
            <a:r>
              <a:rPr lang="pl-PL" b="1" u="sng" dirty="0"/>
              <a:t>i jeżeli</a:t>
            </a:r>
            <a:r>
              <a:rPr lang="pl-PL" u="sng" dirty="0"/>
              <a:t> uprzednio powiadomi wojewodę</a:t>
            </a:r>
            <a:r>
              <a:rPr lang="pl-PL" dirty="0"/>
              <a:t>, który wydał zezwolenie na pracę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Zmiana lub wydanie nowego zezwolenia na pracę na rzecz polskiego podmiotu powierzającego pracę cudzoziemcowi nie są wymagane, jeżeli:</a:t>
            </a:r>
          </a:p>
          <a:p>
            <a:r>
              <a:rPr lang="pl-PL" dirty="0"/>
              <a:t>1) nastąpiła zmiana warunków pracy cudzoziemca na zasadach określonych przepisami art. 9</a:t>
            </a:r>
            <a:r>
              <a:rPr lang="pl-PL" baseline="30000" dirty="0"/>
              <a:t>1</a:t>
            </a:r>
            <a:r>
              <a:rPr lang="pl-PL" dirty="0"/>
              <a:t> lub art. 23</a:t>
            </a:r>
            <a:r>
              <a:rPr lang="pl-PL" baseline="30000" dirty="0"/>
              <a:t>1a</a:t>
            </a:r>
            <a:r>
              <a:rPr lang="pl-PL" dirty="0"/>
              <a:t> Kodeksu pracy lub art. 4 ustawy o szczególnych rozwiązaniach związanych z ochroną miejsc pracy;</a:t>
            </a:r>
          </a:p>
          <a:p>
            <a:r>
              <a:rPr lang="pl-PL" dirty="0"/>
              <a:t>2) </a:t>
            </a:r>
            <a:r>
              <a:rPr lang="pl-PL" b="1" dirty="0"/>
              <a:t>zwiększono wymiar czasu pracy</a:t>
            </a:r>
            <a:r>
              <a:rPr lang="pl-PL" dirty="0"/>
              <a:t> określony w zezwoleniu na pracę </a:t>
            </a:r>
            <a:r>
              <a:rPr lang="pl-PL" b="1" dirty="0">
                <a:solidFill>
                  <a:srgbClr val="CC3399"/>
                </a:solidFill>
              </a:rPr>
              <a:t>nie więcej niż do pełnego wymiaru czasu pracy</a:t>
            </a:r>
            <a:r>
              <a:rPr lang="pl-PL" dirty="0"/>
              <a:t>, przy jednoczesnym proporcjonalnym zwiększeniu wynagrodzenia.</a:t>
            </a:r>
          </a:p>
          <a:p>
            <a:r>
              <a:rPr lang="pl-PL" sz="2300" b="1" dirty="0">
                <a:solidFill>
                  <a:srgbClr val="CC3399"/>
                </a:solidFill>
              </a:rPr>
              <a:t>art. 33 ust 1 i 2 </a:t>
            </a:r>
            <a:r>
              <a:rPr lang="pl-PL" sz="2300" b="1" dirty="0">
                <a:solidFill>
                  <a:srgbClr val="CC3399"/>
                </a:solidFill>
                <a:cs typeface="Arial" panose="020B0604020202020204" pitchFamily="34" charset="0"/>
              </a:rPr>
              <a:t>ustawy o warunkach dopuszczalności powierzania pracy cudzoziemcom na terytorium RP</a:t>
            </a:r>
            <a:endParaRPr lang="pl-PL" sz="2300" b="1" dirty="0">
              <a:solidFill>
                <a:srgbClr val="CC3399"/>
              </a:solidFill>
            </a:endParaRPr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2FA230E1-2BCD-4DBE-83DD-824D98EDA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Kiedy nie trzeba nowego zezwolenia na pracę?</a:t>
            </a:r>
          </a:p>
        </p:txBody>
      </p:sp>
    </p:spTree>
    <p:extLst>
      <p:ext uri="{BB962C8B-B14F-4D97-AF65-F5344CB8AC3E}">
        <p14:creationId xmlns:p14="http://schemas.microsoft.com/office/powerpoint/2010/main" val="385708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7DF975BA-5DA7-4269-98AE-6DA0ABB32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0988" y="1340710"/>
            <a:ext cx="11058712" cy="4464620"/>
          </a:xfrm>
        </p:spPr>
        <p:txBody>
          <a:bodyPr>
            <a:normAutofit fontScale="85000" lnSpcReduction="10000"/>
          </a:bodyPr>
          <a:lstStyle/>
          <a:p>
            <a:r>
              <a:rPr lang="pl-PL" b="1" dirty="0"/>
              <a:t>Zmiana lub wydanie nowego zezwolenia na pracę sezonową nie są wymagane, jeżeli:</a:t>
            </a:r>
            <a:endParaRPr lang="pl-PL" dirty="0"/>
          </a:p>
          <a:p>
            <a:r>
              <a:rPr lang="pl-PL" dirty="0"/>
              <a:t>1) polski podmiot powierzający pracę cudzoziemcowi i cudzoziemiec zawarli umowę o pracę zamiast umowy cywilnoprawnej albo umowę o pomocy przy zbiorach zamiast innej umowy cywilnoprawnej;</a:t>
            </a:r>
          </a:p>
          <a:p>
            <a:r>
              <a:rPr lang="pl-PL" dirty="0"/>
              <a:t>2) polski podmiot powierzający pracę cudzoziemcowi i cudzoziemiec zawarli umowę inną niż wskazana w zezwoleniu na pracę sezonową umowa o pomocy przy zbiorach;</a:t>
            </a:r>
          </a:p>
          <a:p>
            <a:r>
              <a:rPr lang="pl-PL" dirty="0"/>
              <a:t>3) zaistniały okoliczności, o których mowa w ust. 1;</a:t>
            </a:r>
          </a:p>
          <a:p>
            <a:r>
              <a:rPr lang="pl-PL" dirty="0"/>
              <a:t>4) </a:t>
            </a:r>
            <a:r>
              <a:rPr lang="pl-PL" dirty="0">
                <a:solidFill>
                  <a:srgbClr val="CC3399"/>
                </a:solidFill>
              </a:rPr>
              <a:t>zwiększono wymiar czasu pracy lub liczbę godzin pracy w tygodniu lub miesiącu, określone w zezwoleniu na pracę sezonową, nie więcej niż do pełnego wymiaru czasu </a:t>
            </a:r>
            <a:r>
              <a:rPr lang="pl-PL" dirty="0"/>
              <a:t>pracy, a w przypadku umowy cywilnoprawnej – do 299 godzin miesięcznie, przy jednoczesnym proporcjonalnym zwiększeniu wynagrodzenia.</a:t>
            </a:r>
          </a:p>
          <a:p>
            <a:r>
              <a:rPr lang="pl-PL" sz="2100" dirty="0">
                <a:solidFill>
                  <a:srgbClr val="CC3399"/>
                </a:solidFill>
              </a:rPr>
              <a:t>Art. 56 ust. 2 </a:t>
            </a:r>
            <a:r>
              <a:rPr lang="pl-PL" sz="2100" dirty="0">
                <a:solidFill>
                  <a:srgbClr val="CC3399"/>
                </a:solidFill>
                <a:cs typeface="Arial" panose="020B0604020202020204" pitchFamily="34" charset="0"/>
              </a:rPr>
              <a:t>ustawy o warunkach dopuszczalności powierzania pracy cudzoziemcom na terytorium RP</a:t>
            </a:r>
            <a:endParaRPr lang="pl-PL" sz="2100" dirty="0">
              <a:solidFill>
                <a:srgbClr val="CC3399"/>
              </a:solidFill>
            </a:endParaRPr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A498A77D-AEC5-45D1-9295-A918C2FBD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Kiedy nie trzeba nowego zezwolenia na pracę sezonową?</a:t>
            </a:r>
          </a:p>
        </p:txBody>
      </p:sp>
    </p:spTree>
    <p:extLst>
      <p:ext uri="{BB962C8B-B14F-4D97-AF65-F5344CB8AC3E}">
        <p14:creationId xmlns:p14="http://schemas.microsoft.com/office/powerpoint/2010/main" val="3190656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D7B22756-E46B-4C79-B834-FF8F246F24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Wpis nowego oświadczenia o powierzeniu pracy cudzoziemcowi do ewidencji oświadczeń </a:t>
            </a:r>
            <a:r>
              <a:rPr lang="pl-PL" b="1" dirty="0">
                <a:solidFill>
                  <a:srgbClr val="CC3399"/>
                </a:solidFill>
              </a:rPr>
              <a:t>nie jest wymagany, jeżeli:</a:t>
            </a:r>
          </a:p>
          <a:p>
            <a:r>
              <a:rPr lang="pl-PL" dirty="0"/>
              <a:t>1) nastąpiła zmiana siedziby, miejsca stałego pobytu, stałego miejsca prowadzenia działalności gospodarczej, nazwy lub formy prawnej polskiego podmiotu powierzającego pracę cudzoziemcowi lub pracodawcy użytkownika;</a:t>
            </a:r>
          </a:p>
          <a:p>
            <a:r>
              <a:rPr lang="pl-PL" dirty="0"/>
              <a:t>2) nastąpiło przejście zakładu pracy lub jego części na innego pracodawcę;</a:t>
            </a:r>
          </a:p>
          <a:p>
            <a:r>
              <a:rPr lang="pl-PL" b="1" dirty="0"/>
              <a:t>3) zwiększono wymiar czasu pracy lub liczbę godzin pracy w tygodniu lub miesiącu określone w oświadczeniu o powierzeniu pracy cudzoziemcowi </a:t>
            </a:r>
            <a:r>
              <a:rPr lang="pl-PL" b="1" dirty="0">
                <a:solidFill>
                  <a:srgbClr val="CC3399"/>
                </a:solidFill>
              </a:rPr>
              <a:t>nie więcej niż do pełnego wymiaru czasu pracy;</a:t>
            </a:r>
            <a:endParaRPr lang="pl-PL" dirty="0">
              <a:solidFill>
                <a:srgbClr val="CC3399"/>
              </a:solidFill>
            </a:endParaRPr>
          </a:p>
          <a:p>
            <a:r>
              <a:rPr lang="pl-PL" dirty="0"/>
              <a:t>4) nastąpiła zmiana nazwy stanowiska pracy bez zmiany zakresu obowiązków cudzoziemca.</a:t>
            </a:r>
          </a:p>
          <a:p>
            <a:r>
              <a:rPr lang="pl-PL" sz="1800" dirty="0">
                <a:solidFill>
                  <a:srgbClr val="CC3399"/>
                </a:solidFill>
              </a:rPr>
              <a:t>Art. 69 </a:t>
            </a:r>
            <a:r>
              <a:rPr lang="pl-PL" sz="1800" b="1" dirty="0">
                <a:solidFill>
                  <a:srgbClr val="CC3399"/>
                </a:solidFill>
                <a:latin typeface="+mj-lt"/>
                <a:cs typeface="Arial" panose="020B0604020202020204" pitchFamily="34" charset="0"/>
              </a:rPr>
              <a:t>ustawy o warunkach dopuszczalności powierzania pracy cudzoziemcom na terytorium RP</a:t>
            </a:r>
            <a:endParaRPr lang="pl-PL" sz="1800" dirty="0">
              <a:latin typeface="+mj-lt"/>
            </a:endParaRPr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E89E1312-E5FD-4691-B153-B0C5491DA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Kiedy nie trzeba nowego oświadczenia?</a:t>
            </a:r>
          </a:p>
        </p:txBody>
      </p:sp>
    </p:spTree>
    <p:extLst>
      <p:ext uri="{BB962C8B-B14F-4D97-AF65-F5344CB8AC3E}">
        <p14:creationId xmlns:p14="http://schemas.microsoft.com/office/powerpoint/2010/main" val="1493271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idx="1"/>
          </p:nvPr>
        </p:nvSpPr>
        <p:spPr>
          <a:xfrm>
            <a:off x="432619" y="1340710"/>
            <a:ext cx="11336594" cy="4464620"/>
          </a:xfrm>
        </p:spPr>
        <p:txBody>
          <a:bodyPr>
            <a:normAutofit fontScale="92500" lnSpcReduction="10000"/>
          </a:bodyPr>
          <a:lstStyle/>
          <a:p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pl-PL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dirty="0"/>
              <a:t>Kto nielegalnie powierza pracę cudzoziemcowi, podlega karze grzywny </a:t>
            </a:r>
          </a:p>
          <a:p>
            <a:pPr algn="ctr"/>
            <a:r>
              <a:rPr lang="pl-PL" b="1" dirty="0">
                <a:solidFill>
                  <a:srgbClr val="CC3399"/>
                </a:solidFill>
              </a:rPr>
              <a:t>	od 3000 zł do 50 000 zł. </a:t>
            </a:r>
          </a:p>
          <a:p>
            <a:endParaRPr lang="pl-PL" dirty="0"/>
          </a:p>
          <a:p>
            <a:r>
              <a:rPr lang="pl-PL" dirty="0"/>
              <a:t>	Cudzoziemiec, który nielegalnie wykonuje pracę,  podlega karze grzywny </a:t>
            </a:r>
          </a:p>
          <a:p>
            <a:pPr algn="ctr"/>
            <a:r>
              <a:rPr lang="pl-PL" dirty="0"/>
              <a:t>	</a:t>
            </a:r>
            <a:r>
              <a:rPr lang="pl-PL" b="1" dirty="0">
                <a:solidFill>
                  <a:srgbClr val="CC3399"/>
                </a:solidFill>
              </a:rPr>
              <a:t>nie niższej niż 1000 zł. </a:t>
            </a:r>
          </a:p>
          <a:p>
            <a:endParaRPr lang="pl-PL" sz="2400" b="1" dirty="0">
              <a:solidFill>
                <a:srgbClr val="CC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400" b="1" dirty="0">
              <a:solidFill>
                <a:srgbClr val="CC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500" b="1" dirty="0">
              <a:solidFill>
                <a:srgbClr val="CC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5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  84 ust. 1 i 2 ustawy o warunkach dopuszczalności powierzania pracy cudzoziemcom na terytorium Rzeczypospolitej Polskiej</a:t>
            </a:r>
          </a:p>
          <a:p>
            <a:r>
              <a:rPr lang="pl-PL" b="1" dirty="0"/>
              <a:t> </a:t>
            </a:r>
            <a:endParaRPr lang="pl-PL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400" dirty="0"/>
              <a:t>Konsekwencje nielegalnego powierzenia pracy cudzoziemcowi</a:t>
            </a:r>
            <a:endParaRPr lang="pl-PL" sz="29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449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71E3D1A0-9D8E-465B-89E2-944BF21C3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2300" y="1196690"/>
            <a:ext cx="10947400" cy="4464620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	Karę grzywny za nielegalne powierzenie pracy cudzoziemcowi wymierza się </a:t>
            </a:r>
            <a:r>
              <a:rPr lang="pl-PL" b="1" dirty="0">
                <a:solidFill>
                  <a:srgbClr val="CC3399"/>
                </a:solidFill>
              </a:rPr>
              <a:t>w kwocie nie niższej niż 3000 zł za jednego cudzoziemca.</a:t>
            </a:r>
          </a:p>
          <a:p>
            <a:r>
              <a:rPr lang="pl-PL" dirty="0"/>
              <a:t>	</a:t>
            </a:r>
          </a:p>
          <a:p>
            <a:r>
              <a:rPr lang="pl-PL" dirty="0"/>
              <a:t>	Nie podlega karze za wykroczenie polegające na powierzeniu pracy cudzoziemcowi </a:t>
            </a:r>
            <a:r>
              <a:rPr lang="pl-PL" dirty="0">
                <a:solidFill>
                  <a:srgbClr val="CC3399"/>
                </a:solidFill>
              </a:rPr>
              <a:t>nieposiadającemu ważnej wizy lub innego dokumentu uprawniającego do pobytu </a:t>
            </a:r>
            <a:r>
              <a:rPr lang="pl-PL" dirty="0"/>
              <a:t>na terytorium Rzeczypospolitej Polskiej, kto, zatrudniając cudzoziemca, spełnił łącznie następujące warunki: </a:t>
            </a:r>
          </a:p>
          <a:p>
            <a:r>
              <a:rPr lang="pl-PL" dirty="0"/>
              <a:t>1) wypełnił obowiązki, o których mowa w art. 4 ust. 2 i 4 (zażądał od cudzoziemca przed rozpoczęciem pracy kopii ważnego dokumentu pobytowego oraz przechowuje jego kopię), chyba że wiedział, że przedstawiony dokument uprawniający do pobytu na terytorium Rzeczypospolitej Polskiej został sfałszowany; </a:t>
            </a:r>
          </a:p>
          <a:p>
            <a:r>
              <a:rPr lang="pl-PL" dirty="0"/>
              <a:t>2) zgłosił cudzoziemca, którego zatrudnił, do ubezpieczeń społecznych, o ile obowiązek taki wynika z obowiązujących przepisów. </a:t>
            </a:r>
            <a:endParaRPr lang="pl-PL" b="1" dirty="0">
              <a:solidFill>
                <a:srgbClr val="CC3399"/>
              </a:solidFill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A26CE373-885A-4375-BAAA-39E0DCC59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Wykroczenia</a:t>
            </a:r>
          </a:p>
        </p:txBody>
      </p:sp>
    </p:spTree>
    <p:extLst>
      <p:ext uri="{BB962C8B-B14F-4D97-AF65-F5344CB8AC3E}">
        <p14:creationId xmlns:p14="http://schemas.microsoft.com/office/powerpoint/2010/main" val="1325919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4B1420AA-9C49-4B4F-8EB0-CDA26DFDB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2023" y="1130300"/>
            <a:ext cx="11223811" cy="4741582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100" dirty="0"/>
              <a:t>Kto za pomocą wprowadzenia cudzoziemca w błąd, wyzyskania błędu, wykorzystania zależności służbowej lub niezdolności do należytego pojmowania przedsiębranego działania </a:t>
            </a:r>
            <a:r>
              <a:rPr lang="pl-PL" sz="3100" dirty="0">
                <a:solidFill>
                  <a:srgbClr val="CC3399"/>
                </a:solidFill>
              </a:rPr>
              <a:t>doprowadza cudzoziemca do nielegalnego wykonywania pracy</a:t>
            </a:r>
            <a:r>
              <a:rPr lang="pl-PL" sz="3100" dirty="0"/>
              <a:t>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100" dirty="0"/>
              <a:t>Kto </a:t>
            </a:r>
            <a:r>
              <a:rPr lang="pl-PL" sz="3100" dirty="0">
                <a:solidFill>
                  <a:srgbClr val="CC3399"/>
                </a:solidFill>
              </a:rPr>
              <a:t>żąda</a:t>
            </a:r>
            <a:r>
              <a:rPr lang="pl-PL" sz="3100" dirty="0"/>
              <a:t> od cudzoziemca </a:t>
            </a:r>
            <a:r>
              <a:rPr lang="pl-PL" sz="3100" dirty="0">
                <a:solidFill>
                  <a:srgbClr val="CC3399"/>
                </a:solidFill>
              </a:rPr>
              <a:t>korzyści majątkowej </a:t>
            </a:r>
            <a:r>
              <a:rPr lang="pl-PL" sz="3100" dirty="0"/>
              <a:t>w zamian za podjęcie działań zmierzających do uzyskania zezwolenia na pracę lub innego dokumentu uprawniającego do wykonywania pracy,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100" dirty="0"/>
              <a:t>Kto za pomocą wprowadzenia w błąd, wyzyskania błędu lub niezdolności do należytego pojmowania przedsiębranego działania </a:t>
            </a:r>
            <a:r>
              <a:rPr lang="pl-PL" sz="3100" dirty="0">
                <a:solidFill>
                  <a:srgbClr val="CC3399"/>
                </a:solidFill>
              </a:rPr>
              <a:t>doprowadza inną osobę do nielegalnego zatrudnienia cudzoziemca</a:t>
            </a:r>
            <a:r>
              <a:rPr lang="pl-PL" sz="3100" dirty="0"/>
              <a:t>, </a:t>
            </a:r>
          </a:p>
          <a:p>
            <a:pPr marL="0" indent="0" algn="ctr"/>
            <a:r>
              <a:rPr lang="pl-PL" sz="3100" b="1" dirty="0"/>
              <a:t>podlega karze grzywny od 6000 zł do 50 000 zł.  </a:t>
            </a:r>
          </a:p>
          <a:p>
            <a:pPr marL="0" indent="0"/>
            <a:endParaRPr lang="pl-PL" sz="3100" b="1" dirty="0"/>
          </a:p>
          <a:p>
            <a:pPr marL="0" indent="0"/>
            <a:r>
              <a:rPr lang="pl-PL" sz="3100" b="1" dirty="0"/>
              <a:t>Karę grzywny, o której mowa w ust. 3–5 i 11, wymierza się w kwocie </a:t>
            </a:r>
            <a:r>
              <a:rPr lang="pl-PL" sz="3100" b="1" dirty="0">
                <a:solidFill>
                  <a:srgbClr val="CC3399"/>
                </a:solidFill>
              </a:rPr>
              <a:t>nie niższej niż  6000 zł za jednego cudzoziemca. </a:t>
            </a:r>
            <a:endParaRPr lang="pl-PL" sz="2700" b="1" dirty="0">
              <a:solidFill>
                <a:srgbClr val="CC3399"/>
              </a:solidFill>
            </a:endParaRPr>
          </a:p>
          <a:p>
            <a:pPr marL="0" indent="0"/>
            <a:endParaRPr lang="pl-PL" sz="2700" b="1" dirty="0"/>
          </a:p>
          <a:p>
            <a:pPr marL="0" indent="0"/>
            <a:r>
              <a:rPr lang="pl-PL" sz="2200" b="1" dirty="0">
                <a:solidFill>
                  <a:srgbClr val="CC3399"/>
                </a:solidFill>
              </a:rPr>
              <a:t>art. 84 ust. 3, 4 i 5 ustawy </a:t>
            </a:r>
          </a:p>
          <a:p>
            <a:pPr marL="0" indent="0" algn="ctr"/>
            <a:endParaRPr lang="pl-PL" sz="2700" b="1" dirty="0"/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28F5AA55-4567-4995-9462-1C9C2A729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Wykroczenia – typy kwalifikowane</a:t>
            </a:r>
          </a:p>
        </p:txBody>
      </p:sp>
    </p:spTree>
    <p:extLst>
      <p:ext uri="{BB962C8B-B14F-4D97-AF65-F5344CB8AC3E}">
        <p14:creationId xmlns:p14="http://schemas.microsoft.com/office/powerpoint/2010/main" val="794210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2E500B60-23A3-4429-9001-8B476955D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2653" y="1371074"/>
            <a:ext cx="11049747" cy="4464620"/>
          </a:xfrm>
        </p:spPr>
        <p:txBody>
          <a:bodyPr>
            <a:normAutofit/>
          </a:bodyPr>
          <a:lstStyle/>
          <a:p>
            <a:r>
              <a:rPr lang="pl-PL" sz="2600" b="1" dirty="0"/>
              <a:t>Do zadań Państwowej Inspekcji Pracy należy</a:t>
            </a:r>
            <a:r>
              <a:rPr lang="pl-PL" sz="2600" dirty="0"/>
              <a:t>: </a:t>
            </a:r>
          </a:p>
          <a:p>
            <a:pPr marL="514350" indent="-514350">
              <a:buAutoNum type="arabicParenR"/>
            </a:pPr>
            <a:r>
              <a:rPr lang="pl-PL" sz="2600" dirty="0"/>
              <a:t>Nadzór i kontrola przestrzegania przepisów prawa pracy, w szczególności przepisów i zasad bezpieczeństwa i higieny pracy, przepisów dotyczących stosunku pracy, wynagrodzenia za pracę i innych świadczeń wynikających ze stosunku pracy, czasu pracy, urlopów, uprawnień pracowników związanych z rodzicielstwem, zatrudniania młodocianych i osób niepełnosprawnych;</a:t>
            </a:r>
          </a:p>
          <a:p>
            <a:pPr marL="514350" indent="-514350">
              <a:buAutoNum type="arabicParenR"/>
            </a:pPr>
            <a:r>
              <a:rPr lang="pl-PL" sz="2600" b="1" dirty="0"/>
              <a:t>Kontrola legalności zatrudnienia, innej pracy zarobkowej oraz wykonywania pracy przez cudzoziemców;</a:t>
            </a:r>
          </a:p>
          <a:p>
            <a:pPr marL="0" indent="0"/>
            <a:endParaRPr lang="pl-PL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10 ust. 1 pkt 1 i 4 ustawy o PIP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5B206C0C-4957-4415-B691-5A1771BD6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Kontrola </a:t>
            </a:r>
            <a:br>
              <a:rPr lang="pl-PL" dirty="0"/>
            </a:br>
            <a:r>
              <a:rPr lang="pl-PL" sz="2900" dirty="0"/>
              <a:t>Zakres przedmiotowy określony w ustawie o PIP</a:t>
            </a:r>
          </a:p>
        </p:txBody>
      </p:sp>
    </p:spTree>
    <p:extLst>
      <p:ext uri="{BB962C8B-B14F-4D97-AF65-F5344CB8AC3E}">
        <p14:creationId xmlns:p14="http://schemas.microsoft.com/office/powerpoint/2010/main" val="482598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CEEACD60-9E22-415E-8BC4-2AD4143FC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6858" y="1408206"/>
            <a:ext cx="11358283" cy="4464620"/>
          </a:xfrm>
        </p:spPr>
        <p:txBody>
          <a:bodyPr>
            <a:normAutofit fontScale="62500" lnSpcReduction="20000"/>
          </a:bodyPr>
          <a:lstStyle/>
          <a:p>
            <a:r>
              <a:rPr lang="pl-PL" sz="3400" b="1" u="sng" dirty="0"/>
              <a:t>Kto nie dopełnia obowiązku: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400" dirty="0"/>
              <a:t>Przedstawienia cudzoziemcowi na piśmie treści umowy, przed jej podpisaniem, w wersji dla niego zrozumiałej i przechowywania jej przez okres, o którym mowa w art. 4 ust. 6 (art. 5 ust. 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400" dirty="0">
                <a:solidFill>
                  <a:srgbClr val="CC3399"/>
                </a:solidFill>
              </a:rPr>
              <a:t>Przekazania</a:t>
            </a:r>
            <a:r>
              <a:rPr lang="pl-PL" sz="3400" dirty="0"/>
              <a:t> organowi, który wydał zezwolenie na pracę </a:t>
            </a:r>
            <a:r>
              <a:rPr lang="pl-PL" sz="3400" dirty="0">
                <a:solidFill>
                  <a:srgbClr val="CC3399"/>
                </a:solidFill>
              </a:rPr>
              <a:t>kopii umowy zawartej z cudzoziemcem w języku polskim</a:t>
            </a:r>
            <a:r>
              <a:rPr lang="pl-PL" sz="3400" dirty="0"/>
              <a:t>, za pomocą systemu teleinformatycznego przed powierzeniem pracy cudzoziemcowi, a w przypadku kiedy cudzoziemcowi powierzono pracę na podstawie umowy o pomocy przy zbiorach – w terminie 7 dni od dnia powierzenia pracy (art. 17 ust. 1 pkt 2) lub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400" dirty="0">
                <a:solidFill>
                  <a:srgbClr val="CC3399"/>
                </a:solidFill>
              </a:rPr>
              <a:t>Przekazania</a:t>
            </a:r>
            <a:r>
              <a:rPr lang="pl-PL" sz="3400" dirty="0"/>
              <a:t> organowi, który wpisał oświadczenie o powierzeniu pracy cudzoziemcowi do ewidencji oświadczeń, </a:t>
            </a:r>
            <a:r>
              <a:rPr lang="pl-PL" sz="3400" dirty="0">
                <a:solidFill>
                  <a:srgbClr val="CC3399"/>
                </a:solidFill>
              </a:rPr>
              <a:t>kopii umowy z cudzoziemcem w języku polskim</a:t>
            </a:r>
            <a:r>
              <a:rPr lang="pl-PL" sz="3400" dirty="0"/>
              <a:t>, za pomocą systemu teleinformatycznego, przed powierzeniem pracy cudzoziemcowi (art. 68 ust. 1 pkt 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400" dirty="0"/>
          </a:p>
          <a:p>
            <a:pPr algn="ctr"/>
            <a:r>
              <a:rPr lang="pl-PL" b="1" dirty="0">
                <a:solidFill>
                  <a:srgbClr val="CC3399"/>
                </a:solidFill>
              </a:rPr>
              <a:t>podlega karze grzywny od 1000 zł do 3000 zł. </a:t>
            </a:r>
          </a:p>
          <a:p>
            <a:endParaRPr lang="pl-PL" b="1" dirty="0">
              <a:solidFill>
                <a:srgbClr val="CC3399"/>
              </a:solidFill>
            </a:endParaRPr>
          </a:p>
          <a:p>
            <a:r>
              <a:rPr lang="pl-PL" b="1" dirty="0">
                <a:solidFill>
                  <a:srgbClr val="CC3399"/>
                </a:solidFill>
              </a:rPr>
              <a:t>art. 84 ust. 6 </a:t>
            </a:r>
            <a:r>
              <a:rPr lang="pl-PL" b="1" dirty="0">
                <a:solidFill>
                  <a:srgbClr val="CC3399"/>
                </a:solidFill>
                <a:cs typeface="Arial" panose="020B0604020202020204" pitchFamily="34" charset="0"/>
              </a:rPr>
              <a:t>ustawy o warunkach dopuszczalności powierzania pracy cudzoziemcom na terytorium RP</a:t>
            </a:r>
            <a:endParaRPr lang="pl-PL" b="1" dirty="0">
              <a:solidFill>
                <a:srgbClr val="CC3399"/>
              </a:solidFill>
            </a:endParaRPr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7B15EB46-5909-47E1-8DCA-521D8D0C5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Wykroczenia: niedopełnienie określonych obowiązków</a:t>
            </a:r>
          </a:p>
        </p:txBody>
      </p:sp>
    </p:spTree>
    <p:extLst>
      <p:ext uri="{BB962C8B-B14F-4D97-AF65-F5344CB8AC3E}">
        <p14:creationId xmlns:p14="http://schemas.microsoft.com/office/powerpoint/2010/main" val="638564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3B783540-FE65-433A-A43C-4D182EE36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5129" y="1130300"/>
            <a:ext cx="11232777" cy="5073276"/>
          </a:xfrm>
        </p:spPr>
        <p:txBody>
          <a:bodyPr>
            <a:normAutofit fontScale="40000" lnSpcReduction="20000"/>
          </a:bodyPr>
          <a:lstStyle/>
          <a:p>
            <a:r>
              <a:rPr lang="pl-PL" sz="4000" b="1" dirty="0"/>
              <a:t>Kto nie dopełnia obowiązku: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4000" dirty="0"/>
              <a:t>powiadomienia organu, który wydał zezwolenie na pracę o następujących okolicznościach:</a:t>
            </a:r>
          </a:p>
          <a:p>
            <a:r>
              <a:rPr lang="pl-PL" sz="4000" dirty="0"/>
              <a:t>1) zmianie siedziby lub miejsca pobytu stałego, nazwy lub formy prawnej: </a:t>
            </a:r>
          </a:p>
          <a:p>
            <a:pPr marL="0" indent="0"/>
            <a:r>
              <a:rPr lang="pl-PL" sz="4000" dirty="0"/>
              <a:t>	a) podmiotu powierzającego pracę cudzoziemcowi, </a:t>
            </a:r>
          </a:p>
          <a:p>
            <a:pPr marL="0" indent="0"/>
            <a:r>
              <a:rPr lang="pl-PL" sz="4000" dirty="0"/>
              <a:t>	b) podmiotu, do którego pracownik jest delegowany przez podmiot zagraniczny, </a:t>
            </a:r>
          </a:p>
          <a:p>
            <a:pPr marL="0" indent="0"/>
            <a:r>
              <a:rPr lang="pl-PL" sz="4000" dirty="0"/>
              <a:t>	c) pracodawcy użytkownika; </a:t>
            </a:r>
          </a:p>
          <a:p>
            <a:r>
              <a:rPr lang="pl-PL" sz="4000" dirty="0"/>
              <a:t>2) przejściu zakładu pracy lub jego części na innego pracodawcę; </a:t>
            </a:r>
          </a:p>
          <a:p>
            <a:r>
              <a:rPr lang="pl-PL" sz="4000" dirty="0"/>
              <a:t>3) zmianie nazwy stanowiska pracy bez zmiany zakresu obowiązków cudzoziemca. </a:t>
            </a:r>
          </a:p>
          <a:p>
            <a:endParaRPr lang="pl-PL" sz="4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4000" dirty="0"/>
              <a:t>powiadomienia organu, który wydał zezwolenie na pracę, o tym, że:</a:t>
            </a:r>
          </a:p>
          <a:p>
            <a:r>
              <a:rPr lang="pl-PL" sz="4000" dirty="0"/>
              <a:t>	a) cudzoziemiec </a:t>
            </a:r>
            <a:r>
              <a:rPr lang="pl-PL" sz="4000" dirty="0">
                <a:solidFill>
                  <a:srgbClr val="CC3399"/>
                </a:solidFill>
              </a:rPr>
              <a:t>nie podjął pracy </a:t>
            </a:r>
            <a:r>
              <a:rPr lang="pl-PL" sz="4000" dirty="0"/>
              <a:t>w okresie 2 miesięcy od początkowej daty ważności zezwolenia na pracę; </a:t>
            </a:r>
          </a:p>
          <a:p>
            <a:r>
              <a:rPr lang="pl-PL" sz="4000" dirty="0"/>
              <a:t>	b) cudzoziemiec </a:t>
            </a:r>
            <a:r>
              <a:rPr lang="pl-PL" sz="4000" dirty="0">
                <a:solidFill>
                  <a:srgbClr val="CC3399"/>
                </a:solidFill>
              </a:rPr>
              <a:t>przerwał pracę </a:t>
            </a:r>
            <a:r>
              <a:rPr lang="pl-PL" sz="4000" dirty="0"/>
              <a:t>na okres przekraczający 2 miesiące; </a:t>
            </a:r>
          </a:p>
          <a:p>
            <a:r>
              <a:rPr lang="pl-PL" sz="4000" dirty="0"/>
              <a:t>	c) cudzoziemiec </a:t>
            </a:r>
            <a:r>
              <a:rPr lang="pl-PL" sz="4000" dirty="0">
                <a:solidFill>
                  <a:srgbClr val="CC3399"/>
                </a:solidFill>
              </a:rPr>
              <a:t>zakończył pracę </a:t>
            </a:r>
            <a:r>
              <a:rPr lang="pl-PL" sz="4000" dirty="0"/>
              <a:t>wcześniej niż 2 miesiące przed upływem okresu ważności zezwolenia na pracę. </a:t>
            </a:r>
          </a:p>
          <a:p>
            <a:pPr marL="0" indent="0"/>
            <a:endParaRPr lang="pl-PL" sz="4000" dirty="0"/>
          </a:p>
          <a:p>
            <a:r>
              <a:rPr lang="pl-PL" sz="4000" b="1" dirty="0">
                <a:solidFill>
                  <a:srgbClr val="CC3399"/>
                </a:solidFill>
              </a:rPr>
              <a:t>podlega karze grzywny nie niższej niż 500 zł.</a:t>
            </a:r>
          </a:p>
          <a:p>
            <a:endParaRPr lang="pl-PL" sz="2200" b="1" dirty="0">
              <a:solidFill>
                <a:srgbClr val="CC3399"/>
              </a:solidFill>
            </a:endParaRPr>
          </a:p>
          <a:p>
            <a:r>
              <a:rPr lang="pl-PL" sz="3300" b="1" dirty="0">
                <a:solidFill>
                  <a:srgbClr val="CC3399"/>
                </a:solidFill>
              </a:rPr>
              <a:t>art. 84 ust. 7 </a:t>
            </a:r>
            <a:r>
              <a:rPr lang="pl-PL" sz="3300" b="1" dirty="0">
                <a:solidFill>
                  <a:srgbClr val="CC3399"/>
                </a:solidFill>
                <a:cs typeface="Arial" panose="020B0604020202020204" pitchFamily="34" charset="0"/>
              </a:rPr>
              <a:t>ustawy o warunkach dopuszczalności powierzania pracy cudzoziemcom na terytorium Rzeczypospolitej Polskiej</a:t>
            </a:r>
            <a:endParaRPr lang="pl-PL" sz="3300" dirty="0"/>
          </a:p>
          <a:p>
            <a:endParaRPr lang="pl-PL" sz="2200" b="1" dirty="0">
              <a:solidFill>
                <a:srgbClr val="CC3399"/>
              </a:solidFill>
            </a:endParaRPr>
          </a:p>
          <a:p>
            <a:endParaRPr lang="pl-PL" dirty="0"/>
          </a:p>
          <a:p>
            <a:endParaRPr lang="pl-PL" dirty="0">
              <a:solidFill>
                <a:srgbClr val="CC3399"/>
              </a:solidFill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64787A06-1A00-4F41-9A91-C3C8E8B49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Wykroczenia: niedopełnienie określonych obowiązków</a:t>
            </a:r>
          </a:p>
        </p:txBody>
      </p:sp>
    </p:spTree>
    <p:extLst>
      <p:ext uri="{BB962C8B-B14F-4D97-AF65-F5344CB8AC3E}">
        <p14:creationId xmlns:p14="http://schemas.microsoft.com/office/powerpoint/2010/main" val="3495279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062D556C-3DB4-4C48-A371-A49B3EF4C0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	Kto nie dopełnia </a:t>
            </a:r>
            <a:r>
              <a:rPr lang="pl-PL" dirty="0">
                <a:solidFill>
                  <a:srgbClr val="CC3399"/>
                </a:solidFill>
              </a:rPr>
              <a:t>obowiązku zawarcia z cudzoziemcem</a:t>
            </a:r>
            <a:r>
              <a:rPr lang="pl-PL" dirty="0"/>
              <a:t>, który wjechał na terytorium RP na podstawie wizy wydanej w celu wykonywania pracy sezonowej lub w ramach ruchu bezwizowego w związku z wnioskiem o wydanie zezwolenia na pracę sezonową, </a:t>
            </a:r>
            <a:r>
              <a:rPr lang="pl-PL" dirty="0">
                <a:solidFill>
                  <a:srgbClr val="CC3399"/>
                </a:solidFill>
              </a:rPr>
              <a:t>odrębnej umowy w formie pisemnej </a:t>
            </a:r>
            <a:r>
              <a:rPr lang="pl-PL" dirty="0"/>
              <a:t>określającej warunki najmu lub użyczenia kwatery mieszkalnej</a:t>
            </a:r>
          </a:p>
          <a:p>
            <a:r>
              <a:rPr lang="pl-PL" dirty="0"/>
              <a:t>	podlega karze grzywny od 500 zł do 2000 zł.</a:t>
            </a:r>
          </a:p>
          <a:p>
            <a:endParaRPr lang="pl-PL" dirty="0"/>
          </a:p>
          <a:p>
            <a:endParaRPr lang="pl-PL" b="1" dirty="0">
              <a:solidFill>
                <a:srgbClr val="CC3399"/>
              </a:solidFill>
            </a:endParaRPr>
          </a:p>
          <a:p>
            <a:r>
              <a:rPr lang="pl-PL" sz="1600" b="1" dirty="0">
                <a:solidFill>
                  <a:srgbClr val="CC3399"/>
                </a:solidFill>
              </a:rPr>
              <a:t>art. 84 ust. 8 </a:t>
            </a:r>
            <a:r>
              <a:rPr lang="pl-PL" sz="1600" b="1" dirty="0">
                <a:solidFill>
                  <a:srgbClr val="CC3399"/>
                </a:solidFill>
                <a:cs typeface="Arial" panose="020B0604020202020204" pitchFamily="34" charset="0"/>
              </a:rPr>
              <a:t>ustawy o warunkach dopuszczalności powierzania pracy cudzoziemcom na terytorium Rzeczypospolitej Polskiej</a:t>
            </a:r>
            <a:endParaRPr lang="pl-PL" sz="1600" dirty="0"/>
          </a:p>
          <a:p>
            <a:endParaRPr lang="pl-PL" b="1" dirty="0">
              <a:solidFill>
                <a:srgbClr val="CC3399"/>
              </a:solidFill>
            </a:endParaRPr>
          </a:p>
          <a:p>
            <a:endParaRPr lang="pl-PL" dirty="0">
              <a:solidFill>
                <a:srgbClr val="CC3399"/>
              </a:solidFill>
            </a:endParaRPr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DEF0858E-5F01-43F4-B6DD-ED99845B3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Wykroczenia: praca sezonowa</a:t>
            </a:r>
          </a:p>
        </p:txBody>
      </p:sp>
    </p:spTree>
    <p:extLst>
      <p:ext uri="{BB962C8B-B14F-4D97-AF65-F5344CB8AC3E}">
        <p14:creationId xmlns:p14="http://schemas.microsoft.com/office/powerpoint/2010/main" val="30491048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6970159A-B1F7-4882-973A-68C8E3A185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	Kto, zawierając z cudzoziemcem umowę najmu kwatery mieszkalnej, o której mowa w art. 59 ust. 3, </a:t>
            </a:r>
            <a:r>
              <a:rPr lang="pl-PL" dirty="0">
                <a:solidFill>
                  <a:srgbClr val="CC3399"/>
                </a:solidFill>
              </a:rPr>
              <a:t>ustala czynsz z naruszeniem warunków wskazanych w tym przepisie</a:t>
            </a:r>
            <a:r>
              <a:rPr lang="pl-PL" dirty="0"/>
              <a:t> (czynsz najmu kwatery mieszkalnej określony w umowie najmu nie może być wygórowany w stosunku do wynagrodzenia netto, które otrzymuje cudzoziemiec w okresie najmu, biorąc pod uwagę standard zakwaterowania i stawki rynkowe)</a:t>
            </a:r>
          </a:p>
          <a:p>
            <a:pPr algn="ctr"/>
            <a:r>
              <a:rPr lang="pl-PL" dirty="0"/>
              <a:t>	</a:t>
            </a:r>
            <a:r>
              <a:rPr lang="pl-PL" b="1" dirty="0">
                <a:solidFill>
                  <a:srgbClr val="CC3399"/>
                </a:solidFill>
              </a:rPr>
              <a:t>podlega karze grzywny od 200 zł do 2000 zł.</a:t>
            </a:r>
          </a:p>
          <a:p>
            <a:endParaRPr lang="pl-PL" dirty="0"/>
          </a:p>
          <a:p>
            <a:endParaRPr lang="pl-PL" b="1" dirty="0">
              <a:solidFill>
                <a:srgbClr val="CC3399"/>
              </a:solidFill>
            </a:endParaRPr>
          </a:p>
          <a:p>
            <a:r>
              <a:rPr lang="pl-PL" sz="1900" b="1" dirty="0">
                <a:solidFill>
                  <a:srgbClr val="CC3399"/>
                </a:solidFill>
              </a:rPr>
              <a:t>art. 84 ust. 9 ustawy </a:t>
            </a:r>
            <a:r>
              <a:rPr lang="pl-PL" sz="1900" b="1" dirty="0">
                <a:solidFill>
                  <a:srgbClr val="CC3399"/>
                </a:solidFill>
                <a:cs typeface="Arial" panose="020B0604020202020204" pitchFamily="34" charset="0"/>
              </a:rPr>
              <a:t>o warunkach dopuszczalności powierzania pracy cudzoziemcom na terytorium RP</a:t>
            </a:r>
            <a:endParaRPr lang="pl-PL" sz="1900" dirty="0"/>
          </a:p>
          <a:p>
            <a:r>
              <a:rPr lang="pl-PL" sz="1900" b="1" dirty="0">
                <a:solidFill>
                  <a:srgbClr val="CC3399"/>
                </a:solidFill>
              </a:rPr>
              <a:t> </a:t>
            </a:r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D8393E8F-3B2C-4415-AC4A-22DFBACEB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Wykroczenia - praca sezonowa</a:t>
            </a:r>
          </a:p>
        </p:txBody>
      </p:sp>
    </p:spTree>
    <p:extLst>
      <p:ext uri="{BB962C8B-B14F-4D97-AF65-F5344CB8AC3E}">
        <p14:creationId xmlns:p14="http://schemas.microsoft.com/office/powerpoint/2010/main" val="9030540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61B4493E-1FF2-41E7-99C8-D1D2FA1786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	Kto:</a:t>
            </a:r>
          </a:p>
          <a:p>
            <a:r>
              <a:rPr lang="pl-PL" dirty="0"/>
              <a:t>1.  </a:t>
            </a:r>
            <a:r>
              <a:rPr lang="pl-PL" b="1" dirty="0">
                <a:solidFill>
                  <a:srgbClr val="CC3399"/>
                </a:solidFill>
              </a:rPr>
              <a:t>nie dopełnia obowiązku powiadomienia </a:t>
            </a:r>
            <a:r>
              <a:rPr lang="pl-PL" dirty="0"/>
              <a:t>starosty, który dokonał wpisu oświadczenia do ewidencji o :</a:t>
            </a:r>
          </a:p>
          <a:p>
            <a:r>
              <a:rPr lang="pl-PL" dirty="0"/>
              <a:t>1) podjęciu pracy przez cudzoziemca – w terminie 7 dni od dnia rozpoczęcia pracy; </a:t>
            </a:r>
          </a:p>
          <a:p>
            <a:r>
              <a:rPr lang="pl-PL" dirty="0"/>
              <a:t>2) niepodjęciu pracy przez cudzoziemca – w terminie 14 dni od dnia rozpoczęcia pracy określonego w ewidencji oświadczeń lub </a:t>
            </a:r>
          </a:p>
          <a:p>
            <a:r>
              <a:rPr lang="pl-PL" dirty="0"/>
              <a:t>2. </a:t>
            </a:r>
            <a:r>
              <a:rPr lang="pl-PL" b="1" dirty="0">
                <a:solidFill>
                  <a:srgbClr val="CC3399"/>
                </a:solidFill>
              </a:rPr>
              <a:t>przekazuje nieprawdziwe informacje </a:t>
            </a:r>
            <a:r>
              <a:rPr lang="pl-PL" dirty="0"/>
              <a:t>o podjęciu, niepodjęciu lub zakończeniu pracy przez cudzoziemca na podstawie oświadczenia o powierzeniu pracy cudzoziemcowi, </a:t>
            </a:r>
          </a:p>
          <a:p>
            <a:endParaRPr lang="pl-PL" dirty="0">
              <a:solidFill>
                <a:srgbClr val="CC3399"/>
              </a:solidFill>
            </a:endParaRPr>
          </a:p>
          <a:p>
            <a:r>
              <a:rPr lang="pl-PL" dirty="0">
                <a:solidFill>
                  <a:srgbClr val="CC3399"/>
                </a:solidFill>
              </a:rPr>
              <a:t>podlega karze grzywny od 500 do 5000 zł.</a:t>
            </a:r>
          </a:p>
          <a:p>
            <a:endParaRPr lang="pl-PL" sz="2400" b="1" dirty="0">
              <a:solidFill>
                <a:srgbClr val="CC3399"/>
              </a:solidFill>
            </a:endParaRPr>
          </a:p>
          <a:p>
            <a:r>
              <a:rPr lang="pl-PL" sz="2200" b="1" dirty="0">
                <a:solidFill>
                  <a:srgbClr val="CC3399"/>
                </a:solidFill>
              </a:rPr>
              <a:t>art. 84 ust. 10 </a:t>
            </a:r>
            <a:r>
              <a:rPr lang="pl-PL" sz="2200" b="1" dirty="0">
                <a:solidFill>
                  <a:srgbClr val="CC3399"/>
                </a:solidFill>
                <a:cs typeface="Arial" panose="020B0604020202020204" pitchFamily="34" charset="0"/>
              </a:rPr>
              <a:t>ustawy o warunkach dopuszczalności powierzania pracy cudzoziemcom na terytorium RP</a:t>
            </a:r>
            <a:endParaRPr lang="pl-PL" sz="2200" dirty="0"/>
          </a:p>
          <a:p>
            <a:endParaRPr lang="pl-PL" sz="2400" b="1" dirty="0">
              <a:solidFill>
                <a:srgbClr val="CC3399"/>
              </a:solidFill>
            </a:endParaRPr>
          </a:p>
          <a:p>
            <a:endParaRPr lang="pl-PL" dirty="0">
              <a:solidFill>
                <a:srgbClr val="CC3399"/>
              </a:solidFill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B750F843-7405-476A-A349-31558C351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Wykroczenia - obowiązki informacyjne związane z oświadczeniem</a:t>
            </a:r>
          </a:p>
        </p:txBody>
      </p:sp>
    </p:spTree>
    <p:extLst>
      <p:ext uri="{BB962C8B-B14F-4D97-AF65-F5344CB8AC3E}">
        <p14:creationId xmlns:p14="http://schemas.microsoft.com/office/powerpoint/2010/main" val="9255320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0B72A13F-F3EC-4204-87A2-C4CA46D161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	Kto, powierzając pracę cudzoziemcowi, kieruje go do wykonywania pracy </a:t>
            </a:r>
            <a:r>
              <a:rPr lang="pl-PL" dirty="0">
                <a:solidFill>
                  <a:srgbClr val="CC3399"/>
                </a:solidFill>
              </a:rPr>
              <a:t>na rzecz i pod kierownictwem innego podmiotu </a:t>
            </a:r>
            <a:r>
              <a:rPr lang="pl-PL" dirty="0"/>
              <a:t>na innej podstawie niż umowa przewidująca wykonywanie pracy tymczasowej, </a:t>
            </a:r>
          </a:p>
          <a:p>
            <a:pPr algn="ctr"/>
            <a:r>
              <a:rPr lang="pl-PL" dirty="0">
                <a:solidFill>
                  <a:srgbClr val="CC3399"/>
                </a:solidFill>
              </a:rPr>
              <a:t>podlega karze grzywny nie niższej niż 3000 zł. </a:t>
            </a:r>
          </a:p>
          <a:p>
            <a:endParaRPr lang="pl-PL" dirty="0"/>
          </a:p>
          <a:p>
            <a:endParaRPr lang="pl-PL" dirty="0"/>
          </a:p>
          <a:p>
            <a:r>
              <a:rPr lang="pl-PL" sz="1900" b="1" dirty="0">
                <a:solidFill>
                  <a:srgbClr val="CC3399"/>
                </a:solidFill>
              </a:rPr>
              <a:t>Art. 84 ust. 12 </a:t>
            </a:r>
            <a:r>
              <a:rPr lang="pl-PL" sz="1900" b="1" dirty="0">
                <a:solidFill>
                  <a:srgbClr val="CC3399"/>
                </a:solidFill>
                <a:cs typeface="Arial" panose="020B0604020202020204" pitchFamily="34" charset="0"/>
              </a:rPr>
              <a:t>ustawy o warunkach dopuszczalności powierzania pracy cudzoziemcom na terytorium RP</a:t>
            </a:r>
            <a:endParaRPr lang="pl-PL" sz="1900" dirty="0"/>
          </a:p>
          <a:p>
            <a:endParaRPr lang="pl-PL" b="1" dirty="0">
              <a:solidFill>
                <a:srgbClr val="CC3399"/>
              </a:solidFill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43002AE3-F50D-4114-BC7B-3ED2A86AC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Wykroczenia</a:t>
            </a:r>
          </a:p>
        </p:txBody>
      </p:sp>
    </p:spTree>
    <p:extLst>
      <p:ext uri="{BB962C8B-B14F-4D97-AF65-F5344CB8AC3E}">
        <p14:creationId xmlns:p14="http://schemas.microsoft.com/office/powerpoint/2010/main" val="14632764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F80DAFE9-0BED-43BA-8C5E-060887F8C0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/>
            <a:r>
              <a:rPr lang="pl-PL" sz="26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Bezpłatne porady prawne – osobiste z zakresu prawa pracy i legalności zatrudnienia cudzoziemców</a:t>
            </a:r>
          </a:p>
          <a:p>
            <a:r>
              <a:rPr lang="pl-PL" b="1" dirty="0"/>
              <a:t>Porady osobiste</a:t>
            </a:r>
            <a:endParaRPr lang="pl-PL" dirty="0"/>
          </a:p>
          <a:p>
            <a:r>
              <a:rPr lang="pl-PL" dirty="0"/>
              <a:t>Bezpłatne porady prawne osobiste udzielane są osobiście: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b="1" dirty="0"/>
              <a:t>w siedzibie Okręgowego Inspektoratu Pracy w Gdańsku</a:t>
            </a:r>
            <a:r>
              <a:rPr lang="pl-PL" dirty="0"/>
              <a:t> w poniedziałek, wtorek i piątek w godzinach 9:00 - 15:00, w środę w godzinach 9:00 - 14:00 oraz w czwartek w godzinach 9:00 - 18:00,</a:t>
            </a:r>
            <a:br>
              <a:rPr lang="pl-PL" dirty="0"/>
            </a:br>
            <a:r>
              <a:rPr lang="pl-PL" dirty="0"/>
              <a:t>adres:  ul. Marynarki Polskiej 195, IV piętro, pok. "Porady prawne"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b="1" dirty="0"/>
              <a:t>w oddziale w Gdyni</a:t>
            </a:r>
            <a:r>
              <a:rPr lang="pl-PL" dirty="0"/>
              <a:t> we wtorek w godzinach 8:00 - 15:00</a:t>
            </a:r>
            <a:br>
              <a:rPr lang="pl-PL" dirty="0"/>
            </a:br>
            <a:r>
              <a:rPr lang="pl-PL" dirty="0"/>
              <a:t>adres: ul. Witomińska 19, pok. nr 2.9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b="1" dirty="0"/>
              <a:t>w oddziale w Wejherowie</a:t>
            </a:r>
            <a:r>
              <a:rPr lang="pl-PL" dirty="0"/>
              <a:t> w czwartek w godzinach 8:00 - 15:00</a:t>
            </a:r>
            <a:br>
              <a:rPr lang="pl-PL" dirty="0"/>
            </a:br>
            <a:r>
              <a:rPr lang="pl-PL" dirty="0"/>
              <a:t>adres: ul. I Brygady Pancernej Wojska Polskiego 10, pok. nr 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b="1" dirty="0"/>
              <a:t>w </a:t>
            </a:r>
            <a:r>
              <a:rPr lang="pl-PL" b="1" dirty="0" err="1"/>
              <a:t>oddziałe</a:t>
            </a:r>
            <a:r>
              <a:rPr lang="pl-PL" b="1" dirty="0"/>
              <a:t> w Starogardzie Gdańskim</a:t>
            </a:r>
            <a:r>
              <a:rPr lang="pl-PL" dirty="0"/>
              <a:t> we wtorek i czwartek w godzinach 8:00 – 15:00</a:t>
            </a:r>
            <a:br>
              <a:rPr lang="pl-PL" dirty="0"/>
            </a:br>
            <a:r>
              <a:rPr lang="pl-PL" dirty="0"/>
              <a:t>adres: ul. Sikorskiego 18, pok. nr 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b="1" dirty="0"/>
              <a:t>w oddziale w Słupsku</a:t>
            </a:r>
            <a:r>
              <a:rPr lang="pl-PL" dirty="0"/>
              <a:t> we wtorek i czwartek w godz. 8:00 – 15:00</a:t>
            </a:r>
            <a:br>
              <a:rPr lang="pl-PL" dirty="0"/>
            </a:br>
            <a:r>
              <a:rPr lang="pl-PL" dirty="0"/>
              <a:t>adres: ul. 11 Listopada 2, pok. nr 200 i 201</a:t>
            </a:r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0A74A3A5-F53A-4B3D-B502-29C9A12AA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Państwowa Inspekcja Pracy może pomóc?</a:t>
            </a:r>
          </a:p>
        </p:txBody>
      </p:sp>
    </p:spTree>
    <p:extLst>
      <p:ext uri="{BB962C8B-B14F-4D97-AF65-F5344CB8AC3E}">
        <p14:creationId xmlns:p14="http://schemas.microsoft.com/office/powerpoint/2010/main" val="21812303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9E93A723-1441-48C1-9797-B40E65A730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Porady telefoniczne:</a:t>
            </a:r>
          </a:p>
          <a:p>
            <a:r>
              <a:rPr lang="pl-PL" dirty="0"/>
              <a:t>Bezpłatne porady prawne z zakresu prawa pracy udzielane są telefonicznie przez </a:t>
            </a:r>
            <a:r>
              <a:rPr lang="pl-PL" b="1" dirty="0"/>
              <a:t>Okręgowy Inspektorat Pracy w Łodzi </a:t>
            </a:r>
            <a:r>
              <a:rPr lang="pl-PL" dirty="0"/>
              <a:t>pod numerami:</a:t>
            </a:r>
          </a:p>
          <a:p>
            <a:endParaRPr lang="pl-PL" b="1" dirty="0"/>
          </a:p>
          <a:p>
            <a:r>
              <a:rPr lang="pl-PL" b="1" dirty="0"/>
              <a:t>801 002 419 </a:t>
            </a:r>
            <a:r>
              <a:rPr lang="pl-PL" dirty="0"/>
              <a:t>- dla dzwoniących z telefonów stacjonarnych</a:t>
            </a:r>
          </a:p>
          <a:p>
            <a:r>
              <a:rPr lang="pl-PL" b="1" dirty="0"/>
              <a:t>459 595 419 </a:t>
            </a:r>
            <a:r>
              <a:rPr lang="pl-PL" dirty="0"/>
              <a:t>- dla dzwoniących z telefonów komórkowych</a:t>
            </a:r>
          </a:p>
          <a:p>
            <a:r>
              <a:rPr lang="pl-PL" b="1" dirty="0"/>
              <a:t>od poniedziałku do piątku w godzinach od  9:00 do 15:00</a:t>
            </a:r>
            <a:endParaRPr lang="pl-PL" dirty="0"/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A4D29E4B-014F-4D04-8391-4E32887DB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Państwowa Inspekcja Pracy może pomóc?</a:t>
            </a:r>
          </a:p>
        </p:txBody>
      </p:sp>
    </p:spTree>
    <p:extLst>
      <p:ext uri="{BB962C8B-B14F-4D97-AF65-F5344CB8AC3E}">
        <p14:creationId xmlns:p14="http://schemas.microsoft.com/office/powerpoint/2010/main" val="37467232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0DA92BA9-F837-4F23-9CD8-8B01302FB7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sz="3200" b="1" dirty="0">
                <a:solidFill>
                  <a:srgbClr val="CC3399"/>
                </a:solidFill>
              </a:rPr>
              <a:t>Porady prawne w języku ukraińskim:</a:t>
            </a:r>
            <a:endParaRPr lang="pl-PL" sz="3200" dirty="0">
              <a:solidFill>
                <a:srgbClr val="CC3399"/>
              </a:solidFill>
            </a:endParaRPr>
          </a:p>
          <a:p>
            <a:r>
              <a:rPr lang="pl-PL" dirty="0"/>
              <a:t>Porady z zakresu legalności zatrudnienia obywateli Ukrainy na terytorium RP </a:t>
            </a:r>
            <a:r>
              <a:rPr lang="pl-PL" b="1" dirty="0">
                <a:solidFill>
                  <a:srgbClr val="CC3399"/>
                </a:solidFill>
              </a:rPr>
              <a:t>w języku ukraińskim </a:t>
            </a:r>
            <a:r>
              <a:rPr lang="pl-PL" dirty="0"/>
              <a:t>udzielane są: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od poniedziałku do piątku w godzinach od 9.00 do 15.00 pod numerem telefonu </a:t>
            </a:r>
            <a:r>
              <a:rPr lang="pl-PL" b="1" dirty="0"/>
              <a:t>22 111 35 88</a:t>
            </a:r>
            <a:r>
              <a:rPr lang="pl-PL" dirty="0"/>
              <a:t> – telefon rekomendowany dla cudzoziemców świadczących pracę na terenie województw: </a:t>
            </a:r>
            <a:r>
              <a:rPr lang="pl-PL" b="1" dirty="0"/>
              <a:t>mazowieckiego, łódzkiego, wielkopolskiego, świętokrzyskiego, lubelskiego i lubuskiego,</a:t>
            </a:r>
            <a:endParaRPr lang="pl-P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od poniedziałku do piątku w godzinach od 9.00 do 15.00 pod numerem telefonu </a:t>
            </a:r>
            <a:r>
              <a:rPr lang="pl-PL" b="1" dirty="0"/>
              <a:t>89 333 17 41</a:t>
            </a:r>
            <a:r>
              <a:rPr lang="pl-PL" dirty="0"/>
              <a:t> – telefon rekomendowany dla cudzoziemców świadczących pracę na terenie województw: </a:t>
            </a:r>
            <a:r>
              <a:rPr lang="pl-PL" b="1" dirty="0"/>
              <a:t>warmińsko-mazurskiego, podlaskiego, kujawsko-pomorskiego, pomorskiego i zachodniopomorskiego,</a:t>
            </a:r>
            <a:endParaRPr lang="pl-P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od poniedziałku do środy w godzinach od 16.00 do 20.00 pod numerem telefonu </a:t>
            </a:r>
            <a:r>
              <a:rPr lang="pl-PL" b="1" dirty="0"/>
              <a:t>22 111 35 29</a:t>
            </a:r>
            <a:r>
              <a:rPr lang="pl-PL" dirty="0"/>
              <a:t> – telefon rekomendowany dla cudzoziemców świadczących pracę na terenie województw: </a:t>
            </a:r>
            <a:r>
              <a:rPr lang="pl-PL" b="1" dirty="0"/>
              <a:t>podkarpackiego, małopolskiego, śląskiego, opolskiego i dolnośląskiego. </a:t>
            </a:r>
            <a:endParaRPr lang="pl-PL" dirty="0"/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23EACBD-62FF-41BF-AF23-005184B30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Państwowa Inspekcja Pracy może pomóc?</a:t>
            </a:r>
          </a:p>
        </p:txBody>
      </p:sp>
    </p:spTree>
    <p:extLst>
      <p:ext uri="{BB962C8B-B14F-4D97-AF65-F5344CB8AC3E}">
        <p14:creationId xmlns:p14="http://schemas.microsoft.com/office/powerpoint/2010/main" val="1039254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4848C6F0-1F4F-4199-9969-7A5BA80D47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	„Inspektorzy pracy są uprawnieni do przeprowadzania, </a:t>
            </a:r>
            <a:r>
              <a:rPr lang="pl-PL" b="1" dirty="0">
                <a:solidFill>
                  <a:srgbClr val="CC3399"/>
                </a:solidFill>
              </a:rPr>
              <a:t>bez uprzedzenia i o każdej porze dnia i nocy,</a:t>
            </a:r>
            <a:r>
              <a:rPr lang="pl-PL" dirty="0"/>
              <a:t> kontroli przestrzegania przepisów prawa pracy, </a:t>
            </a:r>
            <a:r>
              <a:rPr lang="pl-PL" u="sng" dirty="0"/>
              <a:t>w szczególności </a:t>
            </a:r>
            <a:r>
              <a:rPr lang="pl-PL" dirty="0"/>
              <a:t>stanu bezpieczeństwa i higieny pracy, </a:t>
            </a:r>
            <a:r>
              <a:rPr lang="pl-PL" dirty="0">
                <a:solidFill>
                  <a:srgbClr val="CC3399"/>
                </a:solidFill>
              </a:rPr>
              <a:t>kontroli przestrzegania przepisów dotyczących legalności zatrudnienia w zakresie, o którym mowa w art. 10 ust. 1 pkt</a:t>
            </a:r>
            <a:r>
              <a:rPr lang="pl-PL" dirty="0"/>
              <a:t> 3 i </a:t>
            </a:r>
            <a:r>
              <a:rPr lang="pl-PL" dirty="0">
                <a:solidFill>
                  <a:srgbClr val="CC3399"/>
                </a:solidFill>
              </a:rPr>
              <a:t>4 (kontrola legalności zatrudnienia cudzoziemców)</a:t>
            </a:r>
            <a:r>
              <a:rPr lang="pl-PL" dirty="0"/>
              <a:t>, </a:t>
            </a:r>
            <a:r>
              <a:rPr lang="pl-PL" sz="2500" dirty="0"/>
              <a:t>kontroli wypłacania wynagrodzenia w wysokości wynikającej z wysokości minimalnej stawki godzinowej, zgodnie z przepisami ustawy z dnia 10 października 2002 r. o minimalnym wynagrodzeniu za pracę oraz kontroli przestrzegania przepisów dotyczących ograniczenia handlu w niedziele i święta oraz w niektóre inne dni. „</a:t>
            </a:r>
          </a:p>
          <a:p>
            <a:endParaRPr lang="pl-PL" sz="2200" b="1" dirty="0">
              <a:solidFill>
                <a:srgbClr val="CC3399"/>
              </a:solidFill>
            </a:endParaRPr>
          </a:p>
          <a:p>
            <a:r>
              <a:rPr lang="pl-PL" sz="2200" b="1" dirty="0">
                <a:solidFill>
                  <a:srgbClr val="CC3399"/>
                </a:solidFill>
              </a:rPr>
              <a:t>art. 24 ust. 1 ustawy o PIP 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21C50CE7-C873-4947-82CD-5E7BF5AEC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 PIP</a:t>
            </a:r>
          </a:p>
        </p:txBody>
      </p:sp>
    </p:spTree>
    <p:extLst>
      <p:ext uri="{BB962C8B-B14F-4D97-AF65-F5344CB8AC3E}">
        <p14:creationId xmlns:p14="http://schemas.microsoft.com/office/powerpoint/2010/main" val="629143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CD21BA85-E260-41DF-94C3-0D6D687151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CC3399"/>
                </a:solidFill>
              </a:rPr>
              <a:t>Art. 48 ust. 11 pkt 16 Prawa przedsiębiorców </a:t>
            </a:r>
          </a:p>
          <a:p>
            <a:r>
              <a:rPr lang="pl-PL" dirty="0"/>
              <a:t>	Zawiadomienia o zamiarze wszczęcia kontroli </a:t>
            </a:r>
            <a:r>
              <a:rPr lang="pl-PL" u="sng" dirty="0"/>
              <a:t>nie dokonuje się</a:t>
            </a:r>
            <a:r>
              <a:rPr lang="pl-PL" dirty="0"/>
              <a:t>, w przypadku gdy: </a:t>
            </a:r>
          </a:p>
          <a:p>
            <a:r>
              <a:rPr lang="pl-PL" dirty="0"/>
              <a:t>	Kontrola jest przeprowadzana na podstawie przepisów art. 10 ust. 1 pkt 4 ustawy z dnia 13 kwietnia 2007 r. o Państwowej Inspekcji Pracy</a:t>
            </a:r>
          </a:p>
          <a:p>
            <a:endParaRPr lang="pl-P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CC3399"/>
                </a:solidFill>
              </a:rPr>
              <a:t>Art. 54. ust. 1. pkt 16 Prawa przedsiębiorców:</a:t>
            </a:r>
          </a:p>
          <a:p>
            <a:r>
              <a:rPr lang="pl-PL" dirty="0"/>
              <a:t>	Nie można równocześnie podejmować i prowadzić więcej niż jednej kontroli działalności przedsiębiorcy, </a:t>
            </a:r>
            <a:r>
              <a:rPr lang="pl-PL" u="sng" dirty="0"/>
              <a:t>z wyłączeniem przypadków</a:t>
            </a:r>
            <a:r>
              <a:rPr lang="pl-PL" dirty="0"/>
              <a:t>, gdy: </a:t>
            </a:r>
          </a:p>
          <a:p>
            <a:r>
              <a:rPr lang="pl-PL" dirty="0"/>
              <a:t>	kontrola jest przeprowadzana na podstawie przepisów art. 10 ust. 1 pkt 4 ustawy z dnia 13 kwietnia 2007 r. o Państwowej Inspekcji Pracy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171CAF11-728A-454E-B3E4-EB30B1F80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Nowelizacja prawa przedsiębiorców</a:t>
            </a:r>
          </a:p>
        </p:txBody>
      </p:sp>
    </p:spTree>
    <p:extLst>
      <p:ext uri="{BB962C8B-B14F-4D97-AF65-F5344CB8AC3E}">
        <p14:creationId xmlns:p14="http://schemas.microsoft.com/office/powerpoint/2010/main" val="1300956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2E500B60-23A3-4429-9001-8B476955D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948" y="1196689"/>
            <a:ext cx="11248103" cy="4859981"/>
          </a:xfrm>
        </p:spPr>
        <p:txBody>
          <a:bodyPr>
            <a:normAutofit fontScale="62500" lnSpcReduction="20000"/>
          </a:bodyPr>
          <a:lstStyle/>
          <a:p>
            <a:r>
              <a:rPr lang="pl-PL" b="1" dirty="0"/>
              <a:t>	</a:t>
            </a:r>
            <a:r>
              <a:rPr lang="pl-PL" sz="3200" b="1" u="sng" dirty="0"/>
              <a:t>Nielegalne powierzenie pracy cudzoziemcowi</a:t>
            </a:r>
            <a:br>
              <a:rPr lang="pl-PL" dirty="0"/>
            </a:br>
            <a:endParaRPr lang="pl-PL" dirty="0"/>
          </a:p>
          <a:p>
            <a:r>
              <a:rPr lang="pl-PL" dirty="0"/>
              <a:t>	oznacza to powierzenie pracy cudzoziemcowi: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który </a:t>
            </a:r>
            <a:r>
              <a:rPr lang="pl-PL" dirty="0">
                <a:solidFill>
                  <a:srgbClr val="CC3399"/>
                </a:solidFill>
              </a:rPr>
              <a:t>nielegalnie przebywa na terytorium RP;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którego </a:t>
            </a:r>
            <a:r>
              <a:rPr lang="pl-PL" dirty="0">
                <a:solidFill>
                  <a:srgbClr val="CC3399"/>
                </a:solidFill>
              </a:rPr>
              <a:t>podstawa pobytu nie uprawnia do wykonywania pracy</a:t>
            </a:r>
            <a:r>
              <a:rPr lang="pl-PL" dirty="0"/>
              <a:t>, lub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CC3399"/>
                </a:solidFill>
              </a:rPr>
              <a:t>bez zezwolenia na pracę lub oświadczenia </a:t>
            </a:r>
            <a:r>
              <a:rPr lang="pl-PL" dirty="0"/>
              <a:t>o powierzeniu pracy cudzoziemcowi wpisanego do ewidencji oświadczeń o powierzeniu pracy cudzoziemcowi, jeżeli są wymagane, lub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CC3399"/>
                </a:solidFill>
              </a:rPr>
              <a:t>na innych warunkach lub na innym stanowisku </a:t>
            </a:r>
            <a:r>
              <a:rPr lang="pl-PL" dirty="0"/>
              <a:t>niż określone w odpowiednim zezwoleniu na pracę lub oświadczeniu o powierzeniu pracy cudzoziemcowi, chyba że przepisy prawa dopuszczają ich zmianę lub cudzoziemiec jest uprawniony do wykonywania pracy na inne podstawie, lub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CC3399"/>
                </a:solidFill>
              </a:rPr>
              <a:t>na innych warunkach lub innym stanowisku </a:t>
            </a:r>
            <a:r>
              <a:rPr lang="pl-PL" dirty="0"/>
              <a:t>niż określone w zezwoleniu na pobyt czasowy, o którym mowa w art. 114, art. 126, art. 127, art., 137a, art. 139a ust. 1, art. 139o ust. 1 lub art. 142 ust. 3, z zastrzeżeniem art. 119 ustawy z dnia 12 grudnia 2013 r. o cudzoziemcach, chyba że przepisy prawa dopuszczają ich zmianę, lub cudzoziemiec jest uprawniony do wykonywania pracy na innej podstawie, lub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CC3399"/>
                </a:solidFill>
              </a:rPr>
              <a:t>bez zawarcia</a:t>
            </a:r>
            <a:r>
              <a:rPr lang="pl-PL" dirty="0"/>
              <a:t> umowy w </a:t>
            </a:r>
            <a:r>
              <a:rPr lang="pl-PL" dirty="0">
                <a:solidFill>
                  <a:srgbClr val="CC3399"/>
                </a:solidFill>
              </a:rPr>
              <a:t>formie pisemnej, z wyjątkiem przypadków, o których mowa w art. 6 ust. 1 pkt 2</a:t>
            </a:r>
            <a:r>
              <a:rPr lang="pl-PL" dirty="0"/>
              <a:t>;</a:t>
            </a:r>
          </a:p>
          <a:p>
            <a:endParaRPr lang="pl-PL" dirty="0"/>
          </a:p>
          <a:p>
            <a:r>
              <a:rPr lang="pl-PL" sz="2400" b="1" dirty="0">
                <a:solidFill>
                  <a:srgbClr val="CC3399"/>
                </a:solidFill>
              </a:rPr>
              <a:t>art. 2 pkt 2 ustawy o warunkach dopuszczalności powierzania pracy cudzoziemcom na terytorium Rzeczypospolitej Polskiej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5B206C0C-4957-4415-B691-5A1771BD6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300" dirty="0"/>
              <a:t>Kontrola podmiotu powierzającego pracę cudzoziemcowi</a:t>
            </a:r>
          </a:p>
        </p:txBody>
      </p:sp>
    </p:spTree>
    <p:extLst>
      <p:ext uri="{BB962C8B-B14F-4D97-AF65-F5344CB8AC3E}">
        <p14:creationId xmlns:p14="http://schemas.microsoft.com/office/powerpoint/2010/main" val="1923858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2E500B60-23A3-4429-9001-8B476955D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948" y="1196689"/>
            <a:ext cx="11248103" cy="4859981"/>
          </a:xfrm>
        </p:spPr>
        <p:txBody>
          <a:bodyPr>
            <a:normAutofit fontScale="70000" lnSpcReduction="20000"/>
          </a:bodyPr>
          <a:lstStyle/>
          <a:p>
            <a:r>
              <a:rPr lang="pl-PL" b="1" dirty="0"/>
              <a:t>	</a:t>
            </a:r>
            <a:r>
              <a:rPr lang="pl-PL" b="1" u="sng" dirty="0"/>
              <a:t>Powierzanie pracy cudzoziemcowi</a:t>
            </a:r>
            <a:r>
              <a:rPr lang="pl-PL" u="sng" dirty="0"/>
              <a:t> to powierzenie cudzoziemcowi:</a:t>
            </a:r>
            <a:endParaRPr lang="pl-PL" u="sng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wykonywania pracy na terytorium RP na podstawie stosunku pracy, stosunku służbowego lub umowy o pracę nakładczą;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wykonywania pracy na terytorium RP na podstawie umów cywilnoprawnych, w szczególności umowy zlecenia, umowy o świadczenie usług, umowy o dzieło lub umowy o pomocy przy zbiorach w rozumieniu przepisów o ubezpieczeniu społecznym rolników, albo wykonywania pracy w okresie członkostwa w rolniczej spółdzielni produkcyjnej, spółdzielni kółek rolniczych, lub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pełnienia funkcji w zarządach osób prawnych, </a:t>
            </a:r>
            <a:r>
              <a:rPr lang="pl-PL" dirty="0" err="1"/>
              <a:t>wpiwanych</a:t>
            </a:r>
            <a:r>
              <a:rPr lang="pl-PL" dirty="0"/>
              <a:t> do rejestru przedsiębiorców Krajowego Rejestru Sądowego, lub spółek kapitałowych w organizacji, jeżeli cudzoziemiec przebywa na terytorium RP, lub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reprezentacja lub prowadzenie spraw spółki komandytowej lub komandytowo-akcyjnej przez wpisanej do rejestru przedsiębiorców KRS, jeżeli cudzoziemiec przebywa na terytorium RP,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pełnienie funkcji prokurenta przedsiębiorcy wpisanego do rejestru przedsiębiorców KRS, jeżeli cudzoziemiec przebywa na terytorium RP, lub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wykonywania pracy na terytorium RP w ramach delegowania, o którym mowa w art. 6 ust. 1 pkt 3.  </a:t>
            </a:r>
          </a:p>
          <a:p>
            <a:r>
              <a:rPr lang="pl-PL" b="1" dirty="0"/>
              <a:t>	</a:t>
            </a:r>
            <a:endParaRPr lang="pl-PL" dirty="0"/>
          </a:p>
          <a:p>
            <a:r>
              <a:rPr lang="pl-PL" sz="2000" b="1" dirty="0">
                <a:solidFill>
                  <a:srgbClr val="CC3399"/>
                </a:solidFill>
              </a:rPr>
              <a:t>art. 2 pkt 9 ustawy o warunkach dopuszczalności powierzania pracy cudzoziemcom na terytorium Rzeczypospolitej Polskiej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5B206C0C-4957-4415-B691-5A1771BD6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100" dirty="0"/>
              <a:t>Kontrola podmiotu powierzającego pracę cudzoziemcowi</a:t>
            </a:r>
            <a:endParaRPr lang="pl-PL" sz="3100" b="0" dirty="0"/>
          </a:p>
        </p:txBody>
      </p:sp>
    </p:spTree>
    <p:extLst>
      <p:ext uri="{BB962C8B-B14F-4D97-AF65-F5344CB8AC3E}">
        <p14:creationId xmlns:p14="http://schemas.microsoft.com/office/powerpoint/2010/main" val="3221737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9EA9BB7E-0A7F-4235-9D5A-1C126920E5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l-PL" b="1" dirty="0"/>
              <a:t>Dokumenty legalizujące pobyt cudzoziemca na terytorium RP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</a:rPr>
              <a:t>paszport (istotny nie tylko jako dokument podróży, ale również w kontekście ruchu bezwizowego czy stempla potwierdzającego złożenie wniosku o pobyt)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</a:rPr>
              <a:t>wiza;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</a:rPr>
              <a:t>decyzja pobytowa (pobyt stały, rezydenta długoterminowego, pobyt czasowy);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</a:rPr>
              <a:t>pobyt zalegalizowany na podstawie specustawy;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</a:rPr>
              <a:t>zaświadczenie potwierdzające korzystanie z ochrony czasowej (wydawane przez Szefa Urzędu ds. Cudzoziemców. </a:t>
            </a:r>
          </a:p>
          <a:p>
            <a:pPr marL="0" indent="0"/>
            <a:r>
              <a:rPr lang="pl-PL" sz="2000" dirty="0">
                <a:solidFill>
                  <a:srgbClr val="CC3399"/>
                </a:solidFill>
              </a:rPr>
              <a:t>Określone tytułu pobytowe mogą </a:t>
            </a:r>
            <a:r>
              <a:rPr lang="pl-PL" sz="2000" u="sng" dirty="0">
                <a:solidFill>
                  <a:srgbClr val="CC3399"/>
                </a:solidFill>
              </a:rPr>
              <a:t>jednocześnie</a:t>
            </a:r>
            <a:r>
              <a:rPr lang="pl-PL" sz="2000" dirty="0">
                <a:solidFill>
                  <a:srgbClr val="CC3399"/>
                </a:solidFill>
              </a:rPr>
              <a:t> stanowić źródło zwolnienia cudzoziemca z obowiązku posiadania zezwolenia na pracę np.:</a:t>
            </a:r>
          </a:p>
          <a:p>
            <a:pPr marL="342900" indent="-342900">
              <a:buFontTx/>
              <a:buChar char="-"/>
            </a:pPr>
            <a:r>
              <a:rPr lang="pl-PL" sz="2000" dirty="0">
                <a:solidFill>
                  <a:schemeClr val="tx1"/>
                </a:solidFill>
              </a:rPr>
              <a:t>decyzja: o zezwoleniu na pobyt stały, na pobyt rezydenta długoterminowego, o zezwoleniu na pobyt czasowy w związku z odbywaniem studiów stacjonarnych;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endParaRPr lang="pl-PL" sz="2000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endParaRPr lang="pl-PL" sz="2000" b="1" dirty="0">
              <a:solidFill>
                <a:schemeClr val="tx1"/>
              </a:solidFill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34583C7F-66DA-4A06-9F8C-393EBFB97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300" dirty="0"/>
              <a:t>Kontrola podmiotu powierzającego pracę cudzoziemcowi</a:t>
            </a:r>
            <a:br>
              <a:rPr lang="pl-PL" dirty="0"/>
            </a:br>
            <a:r>
              <a:rPr lang="pl-PL" sz="2900" dirty="0"/>
              <a:t>Co podlega sprawdzeniu w toku kontroli?</a:t>
            </a:r>
          </a:p>
        </p:txBody>
      </p:sp>
    </p:spTree>
    <p:extLst>
      <p:ext uri="{BB962C8B-B14F-4D97-AF65-F5344CB8AC3E}">
        <p14:creationId xmlns:p14="http://schemas.microsoft.com/office/powerpoint/2010/main" val="1957008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9EA9BB7E-0A7F-4235-9D5A-1C126920E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0710"/>
            <a:ext cx="11103535" cy="446462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Podmiot powierzający pracę cudzoziemcowi </a:t>
            </a:r>
            <a:r>
              <a:rPr lang="pl-PL" b="1" dirty="0"/>
              <a:t>żąda</a:t>
            </a:r>
            <a:r>
              <a:rPr lang="pl-PL" dirty="0"/>
              <a:t> od cudzoziemca przedstawienia przed rozpoczęciem pracy </a:t>
            </a:r>
            <a:r>
              <a:rPr lang="pl-PL" dirty="0">
                <a:solidFill>
                  <a:srgbClr val="CC3399"/>
                </a:solidFill>
              </a:rPr>
              <a:t>ważnego dokumentu uprawniającego do pobytu na terytorium </a:t>
            </a:r>
            <a:r>
              <a:rPr lang="pl-PL" dirty="0"/>
              <a:t>Rzeczypospolitej Polskiej.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Podmiot powierzający pracę cudzoziemcowi </a:t>
            </a:r>
            <a:r>
              <a:rPr lang="pl-PL" b="1" dirty="0"/>
              <a:t>może żądać </a:t>
            </a:r>
            <a:r>
              <a:rPr lang="pl-PL" dirty="0"/>
              <a:t>od cudzoziemca przedstawienia dokumentu uprawniającego do pobytu na terytorium Rzeczypospolitej Polskiej przez okres wykonywania pracy przez cudzoziemca. </a:t>
            </a:r>
          </a:p>
          <a:p>
            <a:pPr marL="0" indent="0"/>
            <a:endParaRPr lang="pl-PL" sz="2000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endParaRPr lang="pl-PL" sz="2000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endParaRPr lang="pl-PL" sz="2000" b="1" dirty="0">
              <a:solidFill>
                <a:schemeClr val="tx1"/>
              </a:solidFill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34583C7F-66DA-4A06-9F8C-393EBFB97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400" dirty="0"/>
              <a:t>Kontrola podmiotu powierzającego pracę cudzoziemcowi</a:t>
            </a:r>
            <a:br>
              <a:rPr lang="pl-PL" sz="3400" dirty="0"/>
            </a:br>
            <a:r>
              <a:rPr lang="pl-PL" sz="2900" dirty="0"/>
              <a:t>Co podlega sprawdzeniu w toku kontroli?</a:t>
            </a:r>
          </a:p>
        </p:txBody>
      </p:sp>
    </p:spTree>
    <p:extLst>
      <p:ext uri="{BB962C8B-B14F-4D97-AF65-F5344CB8AC3E}">
        <p14:creationId xmlns:p14="http://schemas.microsoft.com/office/powerpoint/2010/main" val="707451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629F22E2-49D1-435B-9070-326323C34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0306" y="1340710"/>
            <a:ext cx="11139394" cy="446462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Podmiot powierzający pracę cudzoziemcowi </a:t>
            </a:r>
            <a:r>
              <a:rPr lang="pl-PL" dirty="0">
                <a:solidFill>
                  <a:srgbClr val="CC3399"/>
                </a:solidFill>
              </a:rPr>
              <a:t>przechowuje kopie dokumentów uprawniających do pobytu </a:t>
            </a:r>
            <a:r>
              <a:rPr lang="pl-PL" dirty="0"/>
              <a:t>na terytorium RP </a:t>
            </a:r>
            <a:r>
              <a:rPr lang="pl-PL" dirty="0">
                <a:solidFill>
                  <a:srgbClr val="CC3399"/>
                </a:solidFill>
              </a:rPr>
              <a:t>przez cały okres wykonywania pracy przez cudzoziemca </a:t>
            </a:r>
            <a:r>
              <a:rPr lang="pl-PL" dirty="0"/>
              <a:t>oraz przez okres, o którym mowa w ust. 6. </a:t>
            </a:r>
            <a:endParaRPr lang="pl-PL" sz="20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Podmiot powierzający pracę cudzoziemcowi przetwarza dane osobowe cudzoziemca przez okres wykonywania pracy przez cudzoziemca, a także </a:t>
            </a:r>
            <a:r>
              <a:rPr lang="pl-PL" dirty="0">
                <a:solidFill>
                  <a:srgbClr val="CC3399"/>
                </a:solidFill>
              </a:rPr>
              <a:t>przez okres 2 lat</a:t>
            </a:r>
            <a:r>
              <a:rPr lang="pl-PL" dirty="0"/>
              <a:t>, licząc od końca roku kalendarzowego, w którym stosunek prawny będący podstawą zatrudnienia cudzoziemca uległ rozwiązaniu lub wygasł, </a:t>
            </a:r>
            <a:r>
              <a:rPr lang="pl-PL" dirty="0">
                <a:solidFill>
                  <a:srgbClr val="CC3399"/>
                </a:solidFill>
              </a:rPr>
              <a:t>chyba że odrębne przepisy </a:t>
            </a:r>
            <a:r>
              <a:rPr lang="pl-PL" dirty="0"/>
              <a:t>przewidują dłuższy okres przechowywania dokumentacji dotyczącej zatrudnienia (10 lat w przypadku akt osobowych pracowników). 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268A1697-D4E9-4589-894F-80F6458A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300" dirty="0"/>
              <a:t>Kontrola podmiotu powierzającego pracę cudzoziemcowi</a:t>
            </a:r>
            <a:br>
              <a:rPr lang="pl-PL" dirty="0"/>
            </a:br>
            <a:r>
              <a:rPr lang="pl-PL" sz="2600" dirty="0"/>
              <a:t>Co podlega sprawdzeniu w toku kontroli?</a:t>
            </a:r>
          </a:p>
        </p:txBody>
      </p:sp>
    </p:spTree>
    <p:extLst>
      <p:ext uri="{BB962C8B-B14F-4D97-AF65-F5344CB8AC3E}">
        <p14:creationId xmlns:p14="http://schemas.microsoft.com/office/powerpoint/2010/main" val="97361343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12337</TotalTime>
  <Words>3283</Words>
  <Application>Microsoft Office PowerPoint</Application>
  <PresentationFormat>Panoramiczny</PresentationFormat>
  <Paragraphs>234</Paragraphs>
  <Slides>28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Motyw pakietu Office</vt:lpstr>
      <vt:lpstr> Kontrola legalności zatrudnienia cudzoziemców przez  Państwową Inspekcję Pracy  Karolina Szałkowska  starszy inspektor pracy  koordynator Sekcji Legalności Zatrudnienia Okręgowego Inspektoratu Pracy w Gdańsku         </vt:lpstr>
      <vt:lpstr>Kontrola  Zakres przedmiotowy określony w ustawie o PIP</vt:lpstr>
      <vt:lpstr>Kontrola PIP</vt:lpstr>
      <vt:lpstr>Nowelizacja prawa przedsiębiorców</vt:lpstr>
      <vt:lpstr>Kontrola podmiotu powierzającego pracę cudzoziemcowi</vt:lpstr>
      <vt:lpstr>Kontrola podmiotu powierzającego pracę cudzoziemcowi</vt:lpstr>
      <vt:lpstr>Kontrola podmiotu powierzającego pracę cudzoziemcowi Co podlega sprawdzeniu w toku kontroli?</vt:lpstr>
      <vt:lpstr>Kontrola podmiotu powierzającego pracę cudzoziemcowi Co podlega sprawdzeniu w toku kontroli?</vt:lpstr>
      <vt:lpstr>Kontrola podmiotu powierzającego pracę cudzoziemcowi Co podlega sprawdzeniu w toku kontroli?</vt:lpstr>
      <vt:lpstr>Kontrola podmiotu powierzającego pracę cudzoziemcowi</vt:lpstr>
      <vt:lpstr>Kontrola podmiotu powierzającego pracę cudzoziemcowi Co podlega kontroli?</vt:lpstr>
      <vt:lpstr>Kontrola podmiotu powierzającego pracę cudzoziemcowi Co podlega kontroli?</vt:lpstr>
      <vt:lpstr>Zgodność warunków zatrudnienia z zezwoleniem/oświadczeniem</vt:lpstr>
      <vt:lpstr>Kiedy nie trzeba nowego zezwolenia na pracę?</vt:lpstr>
      <vt:lpstr>Kiedy nie trzeba nowego zezwolenia na pracę sezonową?</vt:lpstr>
      <vt:lpstr>Kiedy nie trzeba nowego oświadczenia?</vt:lpstr>
      <vt:lpstr>Konsekwencje nielegalnego powierzenia pracy cudzoziemcowi</vt:lpstr>
      <vt:lpstr>Wykroczenia</vt:lpstr>
      <vt:lpstr>Wykroczenia – typy kwalifikowane</vt:lpstr>
      <vt:lpstr>Wykroczenia: niedopełnienie określonych obowiązków</vt:lpstr>
      <vt:lpstr>Wykroczenia: niedopełnienie określonych obowiązków</vt:lpstr>
      <vt:lpstr>Wykroczenia: praca sezonowa</vt:lpstr>
      <vt:lpstr>Wykroczenia - praca sezonowa</vt:lpstr>
      <vt:lpstr>Wykroczenia - obowiązki informacyjne związane z oświadczeniem</vt:lpstr>
      <vt:lpstr>Wykroczenia</vt:lpstr>
      <vt:lpstr>Jak Państwowa Inspekcja Pracy może pomóc?</vt:lpstr>
      <vt:lpstr>Jak Państwowa Inspekcja Pracy może pomóc?</vt:lpstr>
      <vt:lpstr>Jak Państwowa Inspekcja Pracy może pomóc?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Zatrudnianie młodocianych    Gdańsk listopad 2019</dc:title>
  <dc:creator>Karolina Szałkowska</dc:creator>
  <cp:lastModifiedBy>Karolina Szałkowska</cp:lastModifiedBy>
  <cp:revision>225</cp:revision>
  <cp:lastPrinted>2024-05-16T06:56:25Z</cp:lastPrinted>
  <dcterms:created xsi:type="dcterms:W3CDTF">2019-11-06T18:37:47Z</dcterms:created>
  <dcterms:modified xsi:type="dcterms:W3CDTF">2025-05-21T07:58:36Z</dcterms:modified>
</cp:coreProperties>
</file>