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961" r:id="rId3"/>
    <p:sldId id="969" r:id="rId4"/>
    <p:sldId id="959" r:id="rId5"/>
    <p:sldId id="966" r:id="rId6"/>
    <p:sldId id="964" r:id="rId7"/>
    <p:sldId id="965" r:id="rId8"/>
    <p:sldId id="967" r:id="rId9"/>
    <p:sldId id="968" r:id="rId10"/>
    <p:sldId id="963" r:id="rId11"/>
    <p:sldId id="970" r:id="rId12"/>
    <p:sldId id="955" r:id="rId13"/>
    <p:sldId id="306" r:id="rId14"/>
  </p:sldIdLst>
  <p:sldSz cx="12192000" cy="6858000"/>
  <p:notesSz cx="7102475" cy="93884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60A754BA-23F1-4C43-8D9F-A493DD9E10C1}">
          <p14:sldIdLst>
            <p14:sldId id="263"/>
            <p14:sldId id="961"/>
            <p14:sldId id="969"/>
            <p14:sldId id="959"/>
            <p14:sldId id="966"/>
            <p14:sldId id="964"/>
            <p14:sldId id="965"/>
            <p14:sldId id="967"/>
            <p14:sldId id="968"/>
            <p14:sldId id="963"/>
            <p14:sldId id="970"/>
            <p14:sldId id="95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P" initials="WUP" lastIdx="1" clrIdx="0">
    <p:extLst>
      <p:ext uri="{19B8F6BF-5375-455C-9EA6-DF929625EA0E}">
        <p15:presenceInfo xmlns:p15="http://schemas.microsoft.com/office/powerpoint/2012/main" userId="WUP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FED"/>
    <a:srgbClr val="FFF2CC"/>
    <a:srgbClr val="E2F0D9"/>
    <a:srgbClr val="F0CD91"/>
    <a:srgbClr val="E6A532"/>
    <a:srgbClr val="0D6336"/>
    <a:srgbClr val="118548"/>
    <a:srgbClr val="548235"/>
    <a:srgbClr val="83BC5C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810" autoAdjust="0"/>
  </p:normalViewPr>
  <p:slideViewPr>
    <p:cSldViewPr snapToGrid="0" showGuides="1">
      <p:cViewPr varScale="1">
        <p:scale>
          <a:sx n="76" d="100"/>
          <a:sy n="76" d="100"/>
        </p:scale>
        <p:origin x="89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5359CAC-117A-3E28-1D87-459B36A44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C2CCD2-E147-C2AA-A950-5D51CCB074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B5C8D14-1935-4D79-B9B4-5DA00435BA1F}" type="datetimeFigureOut">
              <a:rPr lang="pl-PL" smtClean="0"/>
              <a:t>06.06.2025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986A82-2796-E5F7-77E4-315272DC2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B879BE-33F6-FDBF-4BB7-ADC9B80A1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4E77856-FB8C-485C-87C6-249A76D8303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704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D6CA31-21EC-4EFB-9CB9-5C4692E01AA2}" type="datetimeFigureOut">
              <a:rPr lang="pl-PL" smtClean="0"/>
              <a:t>06.06.2025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FE57A0F-8169-40BA-B1BD-AAAAF1F8E11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1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04A8-2BDB-A051-2DA8-CE51E3909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90CD975-0D3B-C223-7661-73E401C37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7317DC0-A2D1-9FF1-39CC-B6F3683CC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75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7E06A4-7C11-A8C6-1DBA-58342FD36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6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89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85CD-6BA8-A249-77B3-8092E0DB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82EB9E1-9061-3DC6-46D7-7C01E4A49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EEEFF1D-6629-ECD0-B50C-9C74270D9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4FE2A0-47BD-1730-EF4B-96B041B3E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447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35D54-ADDC-39DA-77F1-0147C8F8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3E9A0CA-D7E1-5CCC-088D-13438B9BB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7551268-CD93-42CF-E00B-1F3DFF8ED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75754A-7A17-0F52-F03D-461729E34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3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2262-50FF-C416-1C07-191C51EA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32E9F3A-273F-375E-977D-189F0252F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2FC546B-115D-AAA6-528E-1D77E0143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02CDFC-BF40-53C5-AEA5-CB6BC685D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819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2010A-956C-00D1-9A03-134CF576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F9205E9-6916-D703-A389-FFE494D40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7A4EA1C-0602-B393-8167-B0E15F0D7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23724-3767-A4D5-3076-77E8CBF6E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7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022AD-AB21-E27D-F7CD-D486DCD9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C40F3C7-6017-C37E-5231-B35875D30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05D0BC0-1AA2-FC0C-DEF2-C6EA8A15F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9DD162-C696-7809-8B28-9E187A648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88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43E3-8157-DFBD-45CE-B2D53E128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A9EAD6B-6718-966C-2B01-0C76D1762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2B9A232-02E4-65E9-AB2C-A6EAE947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E1B240-5732-6235-E6A3-1E023DB98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975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7B23A-4A40-14F8-F593-0EE62514B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1851E73-0F60-3A9B-2467-1C84090B0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E9A62ED-6F86-F200-18EE-D8DB27260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4D082C-6459-AB71-54B5-EF56FAAA4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7A0F-8169-40BA-B1BD-AAAAF1F8E111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52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B321A1E6-82C9-438D-BD03-87D9F2618A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2732" y="1465463"/>
            <a:ext cx="10812679" cy="509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lnSpc>
                <a:spcPct val="150000"/>
              </a:lnSpc>
              <a:defRPr sz="1900">
                <a:latin typeface="Fira Sans SemiBold" panose="020B06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6;p5">
            <a:extLst>
              <a:ext uri="{FF2B5EF4-FFF2-40B4-BE49-F238E27FC236}">
                <a16:creationId xmlns:a16="http://schemas.microsoft.com/office/drawing/2014/main" id="{E273C5BD-03D2-49D0-9FC3-F5BDA7FB27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2732" y="2333097"/>
            <a:ext cx="10812679" cy="509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defRPr sz="1700">
                <a:latin typeface="Fira Sans" panose="020B05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95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B321A1E6-82C9-438D-BD03-87D9F2618A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3200" y="1465463"/>
            <a:ext cx="10832163" cy="572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>
              <a:lnSpc>
                <a:spcPct val="150000"/>
              </a:lnSpc>
              <a:defRPr sz="1900">
                <a:latin typeface="Fira Sans SemiBold" panose="020B06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6;p5">
            <a:extLst>
              <a:ext uri="{FF2B5EF4-FFF2-40B4-BE49-F238E27FC236}">
                <a16:creationId xmlns:a16="http://schemas.microsoft.com/office/drawing/2014/main" id="{E273C5BD-03D2-49D0-9FC3-F5BDA7FB27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3201" y="2256091"/>
            <a:ext cx="10832162" cy="572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700">
                <a:latin typeface="Fira Sans" panose="020B05030500000200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85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06.06.2025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39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2D56BF-1D78-4F5F-BB8C-C8E9D6D3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40" y="1440000"/>
            <a:ext cx="10892414" cy="388550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69F0CD-E404-43AC-8059-B870F329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6273" y="6356350"/>
            <a:ext cx="1949381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23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5805E-2B0C-46BF-B0DC-F3E934D6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7B8D8F-E571-4F8A-80DE-3AEB03E3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1" y="1440000"/>
            <a:ext cx="10822114" cy="226043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7BC9DA-BC24-4865-B578-99BE3BE3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4716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65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E08CBF-258E-43C0-AD84-CDE04181E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200" y="1477416"/>
            <a:ext cx="5364945" cy="4303760"/>
          </a:xfrm>
        </p:spPr>
        <p:txBody>
          <a:bodyPr>
            <a:normAutofit/>
          </a:bodyPr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466428-00B1-45E0-B292-A3E83CC87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3144" y="1477416"/>
            <a:ext cx="5305656" cy="4303759"/>
          </a:xfrm>
        </p:spPr>
        <p:txBody>
          <a:bodyPr>
            <a:normAutofit/>
          </a:bodyPr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D7D7162-D12D-4615-BABB-D5682620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647" y="6356350"/>
            <a:ext cx="2820153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6A84B4B-8A62-4E55-993D-DB5594E9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2665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775C357-08AF-4DF4-9194-19BD5E7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75149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6F37573-E026-41B3-B27A-B704CF99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034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B8C363-488F-4576-B4CF-0A0F215E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4666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87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CA9EE-F113-4105-B407-9D3E414D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460311"/>
            <a:ext cx="3932237" cy="103723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8376528-AE80-49AE-B970-A6D8D6CF6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693" y="1460310"/>
            <a:ext cx="6271621" cy="41142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24F27C-32B0-4181-824E-694F9BE1D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199" y="2497542"/>
            <a:ext cx="3932237" cy="307699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ira Sans" panose="020B05030500000200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7D3753-87B5-4594-A7CC-B59BFB34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4714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77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9168B03-1B26-4EA9-8012-CEB1BB1AA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200" y="1446663"/>
            <a:ext cx="10832163" cy="3665164"/>
          </a:xfrm>
        </p:spPr>
        <p:txBody>
          <a:bodyPr vert="eaVert"/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6C6AE5-F48C-4988-A680-C26F85BC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94764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2CFFD5D-03FA-4B13-93E3-D4F8E752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1" y="136525"/>
            <a:ext cx="10822114" cy="94869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670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D50E431-0608-44E0-97E4-317DAB025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88675" y="1460310"/>
            <a:ext cx="2630125" cy="4059142"/>
          </a:xfrm>
          <a:prstGeom prst="rect">
            <a:avLst/>
          </a:prstGeom>
        </p:spPr>
        <p:txBody>
          <a:bodyPr vert="eaVert"/>
          <a:lstStyle>
            <a:lvl1pPr>
              <a:lnSpc>
                <a:spcPct val="150000"/>
              </a:lnSpc>
              <a:defRPr sz="17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A80ACC-456C-4141-9775-00BAABA57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200" y="1460309"/>
            <a:ext cx="8044079" cy="4059142"/>
          </a:xfrm>
        </p:spPr>
        <p:txBody>
          <a:bodyPr vert="eaVert"/>
          <a:lstStyle>
            <a:lvl1pPr>
              <a:defRPr sz="1200">
                <a:latin typeface="Fira Sans" panose="020B0503050000020004" pitchFamily="34" charset="0"/>
              </a:defRPr>
            </a:lvl1pPr>
            <a:lvl2pPr>
              <a:defRPr sz="1200">
                <a:latin typeface="Fira Sans" panose="020B0503050000020004" pitchFamily="34" charset="0"/>
              </a:defRPr>
            </a:lvl2pPr>
            <a:lvl3pPr>
              <a:defRPr sz="1200">
                <a:latin typeface="Fira Sans" panose="020B0503050000020004" pitchFamily="34" charset="0"/>
              </a:defRPr>
            </a:lvl3pPr>
            <a:lvl4pPr>
              <a:defRPr sz="1200">
                <a:latin typeface="Fira Sans" panose="020B0503050000020004" pitchFamily="34" charset="0"/>
              </a:defRPr>
            </a:lvl4pPr>
            <a:lvl5pPr>
              <a:defRPr sz="1200">
                <a:latin typeface="Fira Sans" panose="020B05030500000200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296DDD-D11F-474F-8E5C-3FCC3943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08200" cy="365125"/>
          </a:xfrm>
        </p:spPr>
        <p:txBody>
          <a:bodyPr/>
          <a:lstStyle/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17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B92188-DBD6-4169-BE67-6C09F1C06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01" y="1446663"/>
            <a:ext cx="10802018" cy="366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FC5260-0273-4B2A-9087-B635E1B51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6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3669-668D-488D-94DD-56FCB242BF1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2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kern="1200">
          <a:solidFill>
            <a:schemeClr val="tx1"/>
          </a:solidFill>
          <a:latin typeface="Fira Sans SemiBold" panose="020B060305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6C7F00-72A2-4952-A908-790FA53E7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886" y="1861446"/>
            <a:ext cx="10473735" cy="2529580"/>
          </a:xfrm>
        </p:spPr>
        <p:txBody>
          <a:bodyPr/>
          <a:lstStyle/>
          <a:p>
            <a:r>
              <a:rPr lang="pl-PL" sz="2800" b="1" spc="-70" dirty="0">
                <a:latin typeface="Fira Sans" panose="020B0503050000020004" pitchFamily="34" charset="0"/>
                <a:cs typeface="Times New Roman" panose="02020603050405020304" pitchFamily="18" charset="0"/>
              </a:rPr>
              <a:t>Realizacja zadań Wojewódzkiego Urzędu Pracy w Gdańsku wspierających cudzoziemców na regionalnym rynku pracy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0E07B3-9514-E43D-B482-3DDD5D4A333F}"/>
              </a:ext>
            </a:extLst>
          </p:cNvPr>
          <p:cNvSpPr txBox="1"/>
          <p:nvPr/>
        </p:nvSpPr>
        <p:spPr>
          <a:xfrm>
            <a:off x="7460462" y="5333942"/>
            <a:ext cx="4542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latin typeface="Fira Sans" panose="020B0503050000020004" pitchFamily="34" charset="0"/>
              </a:rPr>
              <a:t>Gdańsk, 10 styczeń 2025 r.</a:t>
            </a:r>
          </a:p>
        </p:txBody>
      </p:sp>
    </p:spTree>
    <p:extLst>
      <p:ext uri="{BB962C8B-B14F-4D97-AF65-F5344CB8AC3E}">
        <p14:creationId xmlns:p14="http://schemas.microsoft.com/office/powerpoint/2010/main" val="142626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0AD9E-AF21-E662-2CB5-F3648C0C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2346500-9C5B-35D2-ADA3-4223431A1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14" y="1664207"/>
            <a:ext cx="10406743" cy="38935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800" dirty="0">
                <a:ea typeface="Calibri" panose="020F0502020204030204" pitchFamily="34" charset="0"/>
              </a:rPr>
              <a:t>WUP w Gdańsku podjął szereg inicjatyw i przedsięwzięć na rzecz bezpieczeństwa i rozwoju cudzoziemców na regionalnym rynku pracy: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</a:rPr>
              <a:t>Uruchomiono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Punkty Wsparcia Cudzoziemców w WUP w Gdańsku i Słupsku, w których świadczone są usługi w zakresie: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przygotowania CV w języku polskim</a:t>
            </a:r>
            <a:b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informowania o metodach poszukiwania pracy</a:t>
            </a:r>
            <a:b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poradnictwa zawodowego 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pogłębionej diagnozy predyspozycji zawodowych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(wymagana b. dobra znajomość j. polskiego)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Punkt w Gdańsku oprócz powyższych usług oferuje: 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usługi tłumaczenia przez wolontariuszy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z Uniwersytetu Gdańskiego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poradnictwo prawne przez wolontariuszy z Okręgowej Izby Radców Prawnych w Gdańsku</a:t>
            </a:r>
            <a:endParaRPr lang="pl-PL" sz="1800" dirty="0">
              <a:ea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0C41811-84B0-FF0C-23C2-3F63F35B2A03}"/>
              </a:ext>
            </a:extLst>
          </p:cNvPr>
          <p:cNvSpPr txBox="1"/>
          <p:nvPr/>
        </p:nvSpPr>
        <p:spPr>
          <a:xfrm>
            <a:off x="1209294" y="510278"/>
            <a:ext cx="9019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dirty="0">
                <a:latin typeface="Fira Sans" panose="020B0503050000020004" pitchFamily="34" charset="0"/>
              </a:rPr>
              <a:t>Dodatkowe działania </a:t>
            </a:r>
            <a:r>
              <a:rPr lang="pl-PL" sz="2400" b="1" i="0" dirty="0">
                <a:effectLst/>
                <a:latin typeface="Fira Sans" panose="020B0503050000020004" pitchFamily="34" charset="0"/>
              </a:rPr>
              <a:t>WUP w Gdańsku w okresie 2022 - 2024 r. </a:t>
            </a:r>
          </a:p>
        </p:txBody>
      </p:sp>
    </p:spTree>
    <p:extLst>
      <p:ext uri="{BB962C8B-B14F-4D97-AF65-F5344CB8AC3E}">
        <p14:creationId xmlns:p14="http://schemas.microsoft.com/office/powerpoint/2010/main" val="310014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9F6E8-041B-6B7D-4D15-E4029DAA5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D2D852C-DCE7-D559-00CA-4A555B667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38" y="1717797"/>
            <a:ext cx="10842171" cy="389358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</a:rPr>
              <a:t>monitorowanie i upowszechnianie ofert pracy dedykowanych obywatelom ukraińskim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</a:rPr>
              <a:t>pozyskiwanie i udostępnianie informacji nt. kursów nauki języka polskiego dla cudzoziemców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ostosowanie regionalnego programu „Praca dla Pomorzan” dla osób bezrobotnych z Ukrainy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uruchomienie usługi monitoringu sytuacji obywateli Ukrainy na regionalnym rynku pracy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sparcie działań miasta Gdańsk i organizacji pozarządowych w prowadzeniu punktu kontaktowego dla uchodźców w Dolnej Bramie w Gdańsku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wkład merytoryczny w przygotowanie </a:t>
            </a:r>
            <a:r>
              <a:rPr lang="pl-PL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Planu Strategicznego międzykulturowej integracji migrantów dla województwa pomorskiego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w obszarze rynek pracy 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7659504-9BFB-8B6E-DB3F-DA90FF7E8BE6}"/>
              </a:ext>
            </a:extLst>
          </p:cNvPr>
          <p:cNvSpPr txBox="1"/>
          <p:nvPr/>
        </p:nvSpPr>
        <p:spPr>
          <a:xfrm>
            <a:off x="1095271" y="510278"/>
            <a:ext cx="10138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i="0" dirty="0">
                <a:effectLst/>
                <a:latin typeface="Fira Sans" panose="020B0503050000020004" pitchFamily="34" charset="0"/>
              </a:rPr>
              <a:t>Dopasowanie usług WUP w Gdańsku do potrzeb cudzoziemców 2022 r. </a:t>
            </a:r>
          </a:p>
        </p:txBody>
      </p:sp>
    </p:spTree>
    <p:extLst>
      <p:ext uri="{BB962C8B-B14F-4D97-AF65-F5344CB8AC3E}">
        <p14:creationId xmlns:p14="http://schemas.microsoft.com/office/powerpoint/2010/main" val="350837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7201D-6638-DBB3-6891-50FE113A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0E456A3-BBC2-2745-3A51-CE099E4C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09" y="1827684"/>
            <a:ext cx="10287000" cy="3467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WUP w Gdańsku</a:t>
            </a: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od 2004 roku oferuje usługi międzynarodowego pośrednictwa pracy </a:t>
            </a:r>
            <a:b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i poradnictwa zawodowego w ramach sieci </a:t>
            </a: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Europejskich Służba Zatrudnienia – EURES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WUP w Gdańsku od 2004 roku pełni funkcję europejskiej instytucji właściwej ds. </a:t>
            </a: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koordynacji systemów zabezpieczeń społecznych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 części dot. zasiłków dla osób bezrobotnych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WUP w Gdańsku w imieniu Marszałka Województwa Pomorskiego prowadzi </a:t>
            </a: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rejestr i nadzór pomorskich agencji zatrudnienia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, które odpowiadają za większość usług międzynarodowego pośrednictwa na rzecz regionalnych pracodawców w regionie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b="1" dirty="0"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59B72F-A14C-017D-C76A-726302DCDB45}"/>
              </a:ext>
            </a:extLst>
          </p:cNvPr>
          <p:cNvSpPr txBox="1"/>
          <p:nvPr/>
        </p:nvSpPr>
        <p:spPr>
          <a:xfrm>
            <a:off x="1111219" y="443078"/>
            <a:ext cx="1013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dirty="0">
                <a:latin typeface="Fira Sans" panose="020B0503050000020004" pitchFamily="34" charset="0"/>
              </a:rPr>
              <a:t>Ustawowe d</a:t>
            </a:r>
            <a:r>
              <a:rPr lang="pl-PL" sz="2400" b="1" i="0" dirty="0">
                <a:effectLst/>
                <a:latin typeface="Fira Sans" panose="020B0503050000020004" pitchFamily="34" charset="0"/>
              </a:rPr>
              <a:t>ziałania </a:t>
            </a:r>
            <a:r>
              <a:rPr lang="pl-PL" sz="24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WUP </a:t>
            </a:r>
            <a:r>
              <a:rPr lang="pl-PL" sz="24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Gdańsku na rzecz cudzoziemców</a:t>
            </a:r>
            <a:endParaRPr lang="pl-PL" sz="2400" b="1" i="0" dirty="0"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91138" y="53005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altLang="pl-PL" b="1" dirty="0"/>
              <a:t>Kontakt:</a:t>
            </a:r>
          </a:p>
          <a:p>
            <a:pPr algn="r"/>
            <a:r>
              <a:rPr lang="pl-PL" altLang="pl-PL" i="1" dirty="0"/>
              <a:t>Wojewódzki Urząd Pracy w Gdańsku</a:t>
            </a:r>
          </a:p>
          <a:p>
            <a:pPr algn="r"/>
            <a:r>
              <a:rPr lang="pl-PL" altLang="pl-PL" i="1" dirty="0"/>
              <a:t>ul. Podwale Przedmiejskie 30, Gdańsk</a:t>
            </a:r>
          </a:p>
          <a:p>
            <a:pPr algn="r"/>
            <a:r>
              <a:rPr lang="de-DE" altLang="pl-PL" dirty="0"/>
              <a:t>tel.: 58 32</a:t>
            </a:r>
            <a:r>
              <a:rPr lang="pl-PL" altLang="pl-PL" dirty="0"/>
              <a:t> </a:t>
            </a:r>
            <a:r>
              <a:rPr lang="de-DE" altLang="pl-PL" dirty="0"/>
              <a:t>61</a:t>
            </a:r>
            <a:r>
              <a:rPr lang="pl-PL" altLang="pl-PL" dirty="0"/>
              <a:t> </a:t>
            </a:r>
            <a:r>
              <a:rPr lang="de-DE" altLang="pl-PL" dirty="0"/>
              <a:t>801</a:t>
            </a:r>
            <a:r>
              <a:rPr lang="pl-PL" altLang="pl-PL" dirty="0"/>
              <a:t>, </a:t>
            </a:r>
            <a:r>
              <a:rPr lang="de-DE" altLang="pl-PL" dirty="0"/>
              <a:t>wup@wup.gdansk.pl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1718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25DEF-281A-58E7-AFF5-EAB316941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DD54727-F8C7-1A1A-63FB-569CBD54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664207"/>
            <a:ext cx="10287000" cy="4170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Pogłębiające się niedobory kadrowe pomorskich pracodawców generowały wzrost napływu zagranicznych pracowników średnio o 30% rocznie w okresie 2016 – 2022 (wg. danych ZUS).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Wojewódzki Urząd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Pracy w Gdańsku stawia na wsparcie legalnego zatrudnienia, rozwój zawodowy i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wykorzystanie potencjału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cudzoziemców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zgodnie z posiadanymi przez nich kompetencjami i kwalifikacjami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WUP w Gdańsku koordynuje współpracę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pomorskich instytucji, podmiotów i organizacji biorących udział w procesach pozyskiwania, zatrudniania i integracji cudzoziemców </a:t>
            </a:r>
            <a:b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regionalnym rynku pracy w celu zapewnienia wysokich standardów usług rynku pracy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Urząd prowadzi monitoring rynku pracy z uwzględnieniem potrzeb kluczowych sektorów pomorskiej gospodarki oraz sytuacji zagranicznych pracowników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600" b="1" dirty="0"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0531762-28C7-43F9-32CA-7C1204D20887}"/>
              </a:ext>
            </a:extLst>
          </p:cNvPr>
          <p:cNvSpPr txBox="1"/>
          <p:nvPr/>
        </p:nvSpPr>
        <p:spPr>
          <a:xfrm>
            <a:off x="880110" y="501134"/>
            <a:ext cx="8568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i="0" dirty="0">
                <a:effectLst/>
                <a:latin typeface="Fira Sans" panose="020B0503050000020004" pitchFamily="34" charset="0"/>
              </a:rPr>
              <a:t>Cudzoziemcy to wartość dla pomorskiej gospodarki</a:t>
            </a:r>
          </a:p>
        </p:txBody>
      </p:sp>
    </p:spTree>
    <p:extLst>
      <p:ext uri="{BB962C8B-B14F-4D97-AF65-F5344CB8AC3E}">
        <p14:creationId xmlns:p14="http://schemas.microsoft.com/office/powerpoint/2010/main" val="103368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B3AE-2FFE-655B-83A3-FDF84EFD6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46B5F2A-682C-3A37-3DA2-ECE311CE865F}"/>
              </a:ext>
            </a:extLst>
          </p:cNvPr>
          <p:cNvSpPr txBox="1"/>
          <p:nvPr/>
        </p:nvSpPr>
        <p:spPr>
          <a:xfrm>
            <a:off x="955743" y="481243"/>
            <a:ext cx="10800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</a:rPr>
              <a:t>Przykłady działań realizowanych przez WUP w Gdańsku </a:t>
            </a:r>
            <a:endParaRPr lang="pl-PL" sz="2400" b="1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048250-84B0-E530-B77B-26C41D5A4E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9991" y="1015282"/>
            <a:ext cx="11487499" cy="52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altLang="pl-PL" sz="1750" b="1" dirty="0"/>
              <a:t>Spotkania informacyjno-szkoleniowe</a:t>
            </a:r>
            <a:r>
              <a:rPr lang="pl-PL" altLang="pl-PL" sz="1750" dirty="0"/>
              <a:t> - organizacja spotkań dla pracodawców i agencji zatrudnienia </a:t>
            </a:r>
            <a:br>
              <a:rPr lang="pl-PL" altLang="pl-PL" sz="1750" dirty="0"/>
            </a:br>
            <a:r>
              <a:rPr lang="pl-PL" altLang="pl-PL" sz="1750" dirty="0"/>
              <a:t>w zakresie procedur i przepisów nt. legalnego pobytu i pracy cudzoziemców</a:t>
            </a:r>
            <a:br>
              <a:rPr lang="pl-PL" altLang="pl-PL" sz="1750" dirty="0"/>
            </a:br>
            <a:endParaRPr lang="pl-PL" altLang="pl-PL" sz="175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altLang="pl-PL" sz="1750" b="1" dirty="0"/>
              <a:t> Konsultacje projektów aktów prawnych</a:t>
            </a:r>
            <a:r>
              <a:rPr lang="pl-PL" altLang="pl-PL" sz="1750" dirty="0"/>
              <a:t> – m.in. p</a:t>
            </a:r>
            <a:r>
              <a:rPr lang="pl-PL" sz="1750" i="0" dirty="0">
                <a:solidFill>
                  <a:srgbClr val="1B1B1B"/>
                </a:solidFill>
                <a:effectLst/>
              </a:rPr>
              <a:t>rojekt ustawy o warunkach dopuszczalności powierzania pracy cudzoziemcom na terytorium Rzeczypospolitej Polskiej; projekt ustawy o pomocy obywatelom Ukrainy w związku z konfliktem zbrojnym na terytorium tego państwa z późniejszymi zmianami</a:t>
            </a:r>
            <a:br>
              <a:rPr lang="pl-PL" sz="1750" i="0" dirty="0">
                <a:solidFill>
                  <a:srgbClr val="1B1B1B"/>
                </a:solidFill>
                <a:effectLst/>
              </a:rPr>
            </a:br>
            <a:endParaRPr lang="pl-PL" sz="1750" i="0" dirty="0">
              <a:solidFill>
                <a:srgbClr val="1B1B1B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altLang="pl-PL" sz="1750" b="1" dirty="0"/>
              <a:t>Wymiana dobrych praktyk</a:t>
            </a:r>
            <a:r>
              <a:rPr lang="pl-PL" altLang="pl-PL" sz="1750" dirty="0"/>
              <a:t> - m.in. Seminaria Dobrych Praktyk w zakresie przyjmowania, aktywizacji </a:t>
            </a:r>
            <a:br>
              <a:rPr lang="pl-PL" altLang="pl-PL" sz="1750" dirty="0"/>
            </a:br>
            <a:r>
              <a:rPr lang="pl-PL" altLang="pl-PL" sz="1750" dirty="0"/>
              <a:t>i integracji imigrantów z Ukrainy; regularne i doraźne spotkania kadry PSZ realizującej zadania </a:t>
            </a:r>
            <a:br>
              <a:rPr lang="pl-PL" altLang="pl-PL" sz="1750" dirty="0"/>
            </a:br>
            <a:r>
              <a:rPr lang="pl-PL" altLang="pl-PL" sz="1750" dirty="0"/>
              <a:t>z zakresu legalizacji pracy cudzoziemców w PUP na terenie województwa pomorskiego</a:t>
            </a:r>
            <a:br>
              <a:rPr lang="pl-PL" altLang="pl-PL" sz="1750" dirty="0"/>
            </a:br>
            <a:endParaRPr lang="pl-PL" altLang="pl-PL" sz="175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pl-PL" altLang="pl-PL" sz="17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Wsparcie doradców zawodowych</a:t>
            </a:r>
            <a:r>
              <a:rPr lang="pl-PL" altLang="pl-PL" sz="1750" dirty="0"/>
              <a:t> - </a:t>
            </a:r>
            <a:r>
              <a:rPr kumimoji="0" lang="pl-PL" altLang="pl-PL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m.in. szkolenia przygotowujące doradców zawodowych do świadczenia usług na rzecz imigrantów</a:t>
            </a:r>
            <a:br>
              <a:rPr lang="pl-PL" altLang="pl-PL" sz="1750" dirty="0"/>
            </a:br>
            <a:endParaRPr lang="pl-PL" altLang="pl-PL" sz="175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l-PL" altLang="pl-PL" sz="1750" b="1" dirty="0"/>
              <a:t>Targi pracy, d</a:t>
            </a:r>
            <a:r>
              <a:rPr kumimoji="0" lang="pl-PL" altLang="pl-PL" sz="17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ni otwarte partnerów PPW</a:t>
            </a:r>
            <a:r>
              <a:rPr lang="pl-PL" altLang="pl-PL" sz="1750" dirty="0"/>
              <a:t> - m.in. współorganizacja i udział w targach pracy na terenie całego regionu, </a:t>
            </a:r>
            <a:r>
              <a:rPr kumimoji="0" lang="pl-PL" altLang="pl-PL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"Dzień</a:t>
            </a:r>
            <a:r>
              <a:rPr lang="pl-PL" altLang="pl-PL" sz="1750" dirty="0"/>
              <a:t> </a:t>
            </a:r>
            <a:r>
              <a:rPr kumimoji="0" lang="pl-PL" altLang="pl-PL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otwarty ZUS”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3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6A59-C1B6-ABFB-D024-0FF8F881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BDA79D2-25A0-76AF-B59F-EB491471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66" y="1378857"/>
            <a:ext cx="10579702" cy="4407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800" dirty="0"/>
              <a:t>Samorząd Województwa Pomorskiego podjął problematykę migracji w kontekście rozwoju </a:t>
            </a:r>
            <a:br>
              <a:rPr lang="pl-PL" sz="1800" dirty="0"/>
            </a:br>
            <a:r>
              <a:rPr lang="pl-PL" sz="1800" dirty="0"/>
              <a:t>i bezpieczeństwa regionu; </a:t>
            </a:r>
            <a:r>
              <a:rPr lang="pl-PL" sz="1800" b="1" dirty="0"/>
              <a:t>30 czerwca 2017 </a:t>
            </a:r>
            <a:r>
              <a:rPr lang="pl-PL" sz="1800" dirty="0"/>
              <a:t>r. </a:t>
            </a:r>
            <a:r>
              <a:rPr lang="pl-PL" sz="1800" b="0" i="0" dirty="0">
                <a:effectLst/>
              </a:rPr>
              <a:t>podpisano </a:t>
            </a:r>
            <a:r>
              <a:rPr lang="pl-PL" sz="1800" i="1" dirty="0"/>
              <a:t>D</a:t>
            </a:r>
            <a:r>
              <a:rPr lang="pl-PL" sz="1800" b="0" i="1" dirty="0">
                <a:effectLst/>
              </a:rPr>
              <a:t>eklarację partnerstwa samorządowego </a:t>
            </a:r>
            <a:br>
              <a:rPr lang="pl-PL" sz="1800" b="0" i="1" dirty="0">
                <a:effectLst/>
              </a:rPr>
            </a:br>
            <a:r>
              <a:rPr lang="pl-PL" sz="1800" b="0" i="1" dirty="0">
                <a:effectLst/>
              </a:rPr>
              <a:t>na rzecz integracji imigrantów z inicjatywy Marszałka Województwa Pomorskiego</a:t>
            </a:r>
            <a:r>
              <a:rPr lang="pl-PL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600" b="0" i="0" dirty="0">
              <a:effectLst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9D6AD7-650B-4176-B3C0-3029CC1E7C47}"/>
              </a:ext>
            </a:extLst>
          </p:cNvPr>
          <p:cNvSpPr txBox="1"/>
          <p:nvPr/>
        </p:nvSpPr>
        <p:spPr>
          <a:xfrm>
            <a:off x="733044" y="51980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i="0" dirty="0">
                <a:effectLst/>
                <a:latin typeface="Fira Sans" panose="020B0503050000020004" pitchFamily="34" charset="0"/>
              </a:rPr>
              <a:t>Przyjazne i bezpieczne Pomorze</a:t>
            </a:r>
          </a:p>
        </p:txBody>
      </p:sp>
      <p:pic>
        <p:nvPicPr>
          <p:cNvPr id="1026" name="Picture 2" descr="Sygnatariusze deklaracji ">
            <a:extLst>
              <a:ext uri="{FF2B5EF4-FFF2-40B4-BE49-F238E27FC236}">
                <a16:creationId xmlns:a16="http://schemas.microsoft.com/office/drawing/2014/main" id="{53552027-3C28-0956-8276-6AAB8011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7249" r="215" b="4344"/>
          <a:stretch/>
        </p:blipFill>
        <p:spPr bwMode="auto">
          <a:xfrm>
            <a:off x="798143" y="2466062"/>
            <a:ext cx="6149119" cy="32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F52E002-4104-EC72-E5E1-D0F20065AF8C}"/>
              </a:ext>
            </a:extLst>
          </p:cNvPr>
          <p:cNvSpPr txBox="1"/>
          <p:nvPr/>
        </p:nvSpPr>
        <p:spPr>
          <a:xfrm>
            <a:off x="7122939" y="2524465"/>
            <a:ext cx="4650105" cy="3373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pl-PL" dirty="0">
                <a:latin typeface="Fira Sans" panose="020B0503050000020004" pitchFamily="34" charset="0"/>
              </a:rPr>
              <a:t>Naszym celem jest wzmacnianie regionu jako miejsca otwartego, przyjaznego </a:t>
            </a:r>
            <a:br>
              <a:rPr lang="pl-PL" dirty="0">
                <a:latin typeface="Fira Sans" panose="020B0503050000020004" pitchFamily="34" charset="0"/>
              </a:rPr>
            </a:br>
            <a:r>
              <a:rPr lang="pl-PL" dirty="0">
                <a:latin typeface="Fira Sans" panose="020B0503050000020004" pitchFamily="34" charset="0"/>
              </a:rPr>
              <a:t>i bezpiecznego dla wszystkich mieszkańców niezależnie od miejsca </a:t>
            </a:r>
            <a:br>
              <a:rPr lang="pl-PL" dirty="0">
                <a:latin typeface="Fira Sans" panose="020B0503050000020004" pitchFamily="34" charset="0"/>
              </a:rPr>
            </a:br>
            <a:r>
              <a:rPr lang="pl-PL" dirty="0">
                <a:latin typeface="Fira Sans" panose="020B0503050000020004" pitchFamily="34" charset="0"/>
              </a:rPr>
              <a:t>ich pochodzenia, dlatego </a:t>
            </a:r>
            <a:r>
              <a:rPr lang="pl-PL" dirty="0">
                <a:solidFill>
                  <a:prstClr val="black"/>
                </a:solidFill>
                <a:latin typeface="Fira Sans" panose="020B0503050000020004" pitchFamily="34" charset="0"/>
              </a:rPr>
              <a:t>zagadnienia  migracji zostaną uwzględnione w nowej SRWP </a:t>
            </a:r>
            <a:r>
              <a:rPr lang="pl-PL" dirty="0">
                <a:latin typeface="Fira Sans" panose="020B0503050000020004" pitchFamily="34" charset="0"/>
              </a:rPr>
              <a:t> – powiedział </a:t>
            </a:r>
            <a:r>
              <a:rPr lang="pl-PL" b="1" dirty="0">
                <a:latin typeface="Fira Sans" panose="020B0503050000020004" pitchFamily="34" charset="0"/>
              </a:rPr>
              <a:t>Mieczysław Struk Marszałek Województwa Pomorskiego</a:t>
            </a:r>
            <a:r>
              <a:rPr lang="pl-PL" dirty="0">
                <a:latin typeface="Fira Sans" panose="020B0503050000020004" pitchFamily="34" charset="0"/>
              </a:rPr>
              <a:t>.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5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8ACB1-7572-818C-64AB-11537CD0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C9796A5-C594-7935-6B42-E585BBD35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456024"/>
            <a:ext cx="10525126" cy="41017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Inicjatywa stworzenia PPW została przyjęta przez Samorząd Województwa Pomorskiego w toku prac nad Strategią Rozwoju Województwa Pomorskiego 2030 i ujęta jako jedno z zobowiązań służących realizacji celu operacyjnego 3.2 Rynek pracy. 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l-PL" sz="1800" i="1" dirty="0"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</a:pPr>
            <a:endParaRPr lang="pl-PL" sz="1800" i="1" dirty="0"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</a:pPr>
            <a:endParaRPr lang="pl-PL" sz="1800" dirty="0">
              <a:ea typeface="MS Mincho" panose="02020609040205080304" pitchFamily="49" charset="-12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41D404D-A1E1-BA07-CA0D-74887AACA2AF}"/>
              </a:ext>
            </a:extLst>
          </p:cNvPr>
          <p:cNvSpPr txBox="1"/>
          <p:nvPr/>
        </p:nvSpPr>
        <p:spPr>
          <a:xfrm>
            <a:off x="723518" y="230881"/>
            <a:ext cx="10820782" cy="1232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pl-PL" sz="2400" b="1" dirty="0">
                <a:latin typeface="Fira Sans" panose="020B0503050000020004" pitchFamily="34" charset="0"/>
              </a:rPr>
              <a:t>Podpisanie listu intencyjnego o przystąpieniu do Pomorskiej Platformy Współpracy na rzecz cudzoziemców na rynku pracy (PPW) 25 maja 2022 r. </a:t>
            </a:r>
            <a:endParaRPr lang="pl-PL" sz="2400" dirty="0">
              <a:latin typeface="Fira Sans" panose="020B0503050000020004" pitchFamily="34" charset="0"/>
            </a:endParaRPr>
          </a:p>
          <a:p>
            <a:pPr marL="0" marR="0" lvl="0" indent="0" fontAlgn="auto">
              <a:lnSpc>
                <a:spcPct val="114000"/>
              </a:lnSpc>
              <a:buClrTx/>
              <a:buSzTx/>
              <a:tabLst/>
              <a:defRPr/>
            </a:pPr>
            <a:endParaRPr lang="pl-PL" sz="1800" dirty="0">
              <a:latin typeface="Fira Sans" panose="020B05030500000200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A54230-0AFE-4905-2D4C-99EABA18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25625" r="2181" b="5488"/>
          <a:stretch/>
        </p:blipFill>
        <p:spPr bwMode="auto">
          <a:xfrm>
            <a:off x="878567" y="2599679"/>
            <a:ext cx="5144861" cy="3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410C5B8-DC55-A1B9-D411-E2DDE4F88A5F}"/>
              </a:ext>
            </a:extLst>
          </p:cNvPr>
          <p:cNvSpPr txBox="1"/>
          <p:nvPr/>
        </p:nvSpPr>
        <p:spPr>
          <a:xfrm>
            <a:off x="6678160" y="2688413"/>
            <a:ext cx="3881436" cy="2958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Fira Sans" panose="020B0503050000020004" pitchFamily="34" charset="0"/>
              </a:rPr>
              <a:t>List intencyjny powołujący PPW został podpisany </a:t>
            </a:r>
            <a:r>
              <a:rPr lang="pl-PL" b="1" dirty="0">
                <a:latin typeface="Fira Sans" panose="020B0503050000020004" pitchFamily="34" charset="0"/>
              </a:rPr>
              <a:t>25 maja 2022 r. </a:t>
            </a:r>
            <a:r>
              <a:rPr lang="pl-PL" dirty="0">
                <a:latin typeface="Fira Sans" panose="020B0503050000020004" pitchFamily="34" charset="0"/>
              </a:rPr>
              <a:t>przez</a:t>
            </a:r>
            <a:r>
              <a:rPr lang="pl-PL" b="1" dirty="0">
                <a:latin typeface="Fira Sans" panose="020B0503050000020004" pitchFamily="34" charset="0"/>
              </a:rPr>
              <a:t> </a:t>
            </a:r>
            <a:r>
              <a:rPr lang="pl-PL" dirty="0">
                <a:latin typeface="Fira Sans" panose="020B0503050000020004" pitchFamily="34" charset="0"/>
              </a:rPr>
              <a:t>przedstawicieli Publicznych Służb Zatrudnienia, urzędów administracji rządowej, przedstawicieli kół biznesowych oraz organizacji pozarządowych.</a:t>
            </a:r>
            <a:endParaRPr lang="pl-PL" b="0" i="0" dirty="0">
              <a:effectLst/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3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25590-A85E-1E56-7EAF-B43BC4737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F534BD-9DC7-31E2-02CC-7FDDFCC6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1495425"/>
            <a:ext cx="10772775" cy="42242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dirty="0">
                <a:effectLst/>
                <a:latin typeface="Fira Sans" panose="020B0503050000020004" pitchFamily="34" charset="0"/>
                <a:ea typeface="MS Mincho" panose="02020609040205080304" pitchFamily="49" charset="-128"/>
              </a:rPr>
              <a:t>Zobowiązania strategiczne SRWP: </a:t>
            </a:r>
            <a:r>
              <a:rPr lang="pl-PL" sz="1800" dirty="0">
                <a:latin typeface="Fira Sans" panose="020B0503050000020004" pitchFamily="34" charset="0"/>
                <a:ea typeface="MS Mincho" panose="02020609040205080304" pitchFamily="49" charset="-128"/>
              </a:rPr>
              <a:t>„Stworzenie platformy współpracy instytucji uczestniczących </a:t>
            </a:r>
            <a:br>
              <a:rPr lang="pl-PL" sz="1800" dirty="0">
                <a:latin typeface="Fira Sans" panose="020B0503050000020004" pitchFamily="34" charset="0"/>
                <a:ea typeface="MS Mincho" panose="02020609040205080304" pitchFamily="49" charset="-128"/>
              </a:rPr>
            </a:br>
            <a:r>
              <a:rPr lang="pl-PL" sz="1800" dirty="0">
                <a:latin typeface="Fira Sans" panose="020B0503050000020004" pitchFamily="34" charset="0"/>
                <a:ea typeface="MS Mincho" panose="02020609040205080304" pitchFamily="49" charset="-128"/>
              </a:rPr>
              <a:t>w pozyskiwaniu i obsłudze pracowników z zagranicy na regionalny rynek pracy”.</a:t>
            </a:r>
          </a:p>
          <a:p>
            <a:pPr>
              <a:lnSpc>
                <a:spcPct val="100000"/>
              </a:lnSpc>
            </a:pPr>
            <a:endParaRPr lang="pl-PL" sz="1800" i="1" dirty="0"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</a:pPr>
            <a:endParaRPr lang="pl-PL" sz="1600" i="1" dirty="0"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</a:pPr>
            <a:endParaRPr lang="pl-PL" sz="1600" i="1" dirty="0"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</a:pPr>
            <a:endParaRPr lang="pl-PL" sz="1600" dirty="0">
              <a:ea typeface="MS Mincho" panose="02020609040205080304" pitchFamily="49" charset="-12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4D22E7-DFF0-6E2B-85B1-C8FCF862CA9B}"/>
              </a:ext>
            </a:extLst>
          </p:cNvPr>
          <p:cNvSpPr txBox="1"/>
          <p:nvPr/>
        </p:nvSpPr>
        <p:spPr>
          <a:xfrm>
            <a:off x="796088" y="230878"/>
            <a:ext cx="10820782" cy="91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pl-PL" sz="2400" b="1" dirty="0">
                <a:latin typeface="Fira Sans" panose="020B0503050000020004" pitchFamily="34" charset="0"/>
              </a:rPr>
              <a:t>Regionalny Program Strategiczny w zakresie gospodarki, rynku pracy, </a:t>
            </a:r>
            <a:br>
              <a:rPr lang="pl-PL" sz="2400" b="1" dirty="0">
                <a:latin typeface="Fira Sans" panose="020B0503050000020004" pitchFamily="34" charset="0"/>
              </a:rPr>
            </a:br>
            <a:r>
              <a:rPr lang="pl-PL" sz="2400" b="1" dirty="0">
                <a:latin typeface="Fira Sans" panose="020B0503050000020004" pitchFamily="34" charset="0"/>
              </a:rPr>
              <a:t>oferty turystycznej i czasu wolnego (RPS G)</a:t>
            </a:r>
            <a:endParaRPr lang="pl-PL" sz="1800" dirty="0">
              <a:latin typeface="Fira Sans" panose="020B05030500000200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4CF5BB3-DCC5-D8FD-BC5B-685FD4BAD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4" b="4640"/>
          <a:stretch/>
        </p:blipFill>
        <p:spPr>
          <a:xfrm>
            <a:off x="857248" y="2324100"/>
            <a:ext cx="6724652" cy="33814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67F3144-BA88-39F8-D182-FAEA35F64E65}"/>
              </a:ext>
            </a:extLst>
          </p:cNvPr>
          <p:cNvSpPr txBox="1"/>
          <p:nvPr/>
        </p:nvSpPr>
        <p:spPr>
          <a:xfrm>
            <a:off x="7814470" y="2396346"/>
            <a:ext cx="4002392" cy="3373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Fira Sans" panose="020B0503050000020004" pitchFamily="34" charset="0"/>
              </a:rPr>
              <a:t>PPW odpowiada na </a:t>
            </a:r>
            <a:r>
              <a:rPr lang="pl-PL" b="0" i="0" dirty="0">
                <a:effectLst/>
                <a:latin typeface="Fira Sans" panose="020B0503050000020004" pitchFamily="34" charset="0"/>
              </a:rPr>
              <a:t>potrzebę prowadzenia dialogu, wymiany doświadczeń i informacji oraz podejmowania wspólnych inicjatyw na rzecz poprawy standardu usług, integracji i bezpieczeństwa imigrantów na regionalnym rynku pracy.</a:t>
            </a:r>
          </a:p>
        </p:txBody>
      </p:sp>
    </p:spTree>
    <p:extLst>
      <p:ext uri="{BB962C8B-B14F-4D97-AF65-F5344CB8AC3E}">
        <p14:creationId xmlns:p14="http://schemas.microsoft.com/office/powerpoint/2010/main" val="335360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835CE-E319-0156-63F5-A9A3F033E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C9484F7-2A00-118D-FF0A-B7A51626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19" y="3091999"/>
            <a:ext cx="10285568" cy="314325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800" spc="-10" dirty="0">
                <a:effectLst/>
                <a:ea typeface="Calibri" panose="020F0502020204030204" pitchFamily="34" charset="0"/>
              </a:rPr>
              <a:t>PPW to inicjatywa służąca pogłębianiu współpracy kluczowych instytucji działających </a:t>
            </a:r>
            <a:br>
              <a:rPr lang="pl-PL" sz="1800" spc="-10" dirty="0">
                <a:effectLst/>
                <a:ea typeface="Calibri" panose="020F0502020204030204" pitchFamily="34" charset="0"/>
              </a:rPr>
            </a:br>
            <a:r>
              <a:rPr lang="pl-PL" sz="1800" spc="-10" dirty="0">
                <a:effectLst/>
                <a:ea typeface="Calibri" panose="020F0502020204030204" pitchFamily="34" charset="0"/>
              </a:rPr>
              <a:t>w obszarze i na rzecz kompleksowego wsparcia migrantów na regionalnym rynku pracy.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800" spc="-10" dirty="0">
                <a:effectLst/>
                <a:ea typeface="Calibri" panose="020F0502020204030204" pitchFamily="34" charset="0"/>
              </a:rPr>
              <a:t>Celem działania PPW jest wzmacnianie współpracy i dialogu pomiędzy partnerami rynku pracy – urzędami, instytucjami, służbami i organizacjami pozarządowymi działającymi w obszarze legalnego zatrudniania cudzoziemców.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800" spc="-10" dirty="0">
                <a:ea typeface="Calibri" panose="020F0502020204030204" pitchFamily="34" charset="0"/>
              </a:rPr>
              <a:t>Wojewódzki Urząd Pracy w Gdańsku koordynuje współpracę partnerów PPW na terenie województwa pomorskiego.  </a:t>
            </a:r>
            <a:endParaRPr lang="pl-PL" sz="1800" spc="-1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pl-PL" sz="1800" spc="-1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pl-PL" sz="1800" spc="-1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600" dirty="0">
              <a:ea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52DD2C1-5A55-9B2D-77BA-43C97F885F58}"/>
              </a:ext>
            </a:extLst>
          </p:cNvPr>
          <p:cNvSpPr txBox="1"/>
          <p:nvPr/>
        </p:nvSpPr>
        <p:spPr>
          <a:xfrm>
            <a:off x="941233" y="510278"/>
            <a:ext cx="8376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i="0" dirty="0">
                <a:effectLst/>
                <a:latin typeface="Fira Sans" panose="020B0503050000020004" pitchFamily="34" charset="0"/>
              </a:rPr>
              <a:t>Cele partnerstwa Pomorskiej Platformy Współpracy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319301-E874-90F9-14A4-F53D887136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44" y="1641683"/>
            <a:ext cx="7228571" cy="103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B8F78B4-94DB-81AE-9CC6-633538629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5" y="1524009"/>
            <a:ext cx="1342852" cy="12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D4A04-0EC6-802C-9829-7DA769F59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98A853F-000A-ECA2-9B0B-623EDF8B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66" y="1734001"/>
            <a:ext cx="10790919" cy="385282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Monitoring rynku pracy z uwzględnieniem pracowników zagranicznych,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Przygotowywanie i upowszechnianie wiedzy nt. sytuacji cudzoziemców na rynku pracy, </a:t>
            </a:r>
            <a:endParaRPr lang="pl-PL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Upowszechnianie wiedzy i wymiana dobrych praktyk wśród partnerów PPW,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Konsultacje projektowanych aktów prawnych  dot. warunków zatrudniania cudzoziemców,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Wsparcie pracodawców w zakresie legalnego pobytu i zatrudniania zagranicznych pracowników,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Wsparcie w aktywizacji i rozwoju zawodowym cudzoziemców, identyfikacja potencjału zawodowego,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Współpraca z pomorskimi uczelniami, wsparcie cudzoziemskich absolwentów w wejściu na regionalny rynek pracy,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Upowszechnianie wśród pracodawców wiedzy z zakresu różnic kulturowych i integracji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Calibri" panose="020F0502020204030204" pitchFamily="34" charset="0"/>
              </a:rPr>
              <a:t>Identyfikacja i przeciwdziałanie nadużyciom w stosunku do zagranicznych pracowników.</a:t>
            </a:r>
            <a:endParaRPr lang="pl-PL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56E17B-7F03-D77F-369D-955EB7E5AFBE}"/>
              </a:ext>
            </a:extLst>
          </p:cNvPr>
          <p:cNvSpPr txBox="1"/>
          <p:nvPr/>
        </p:nvSpPr>
        <p:spPr>
          <a:xfrm>
            <a:off x="1023708" y="446416"/>
            <a:ext cx="8033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dirty="0">
                <a:latin typeface="Fira Sans" panose="020B0503050000020004" pitchFamily="34" charset="0"/>
              </a:rPr>
              <a:t>Merytoryczne obszary działania partnerstwa PPW</a:t>
            </a:r>
          </a:p>
        </p:txBody>
      </p:sp>
    </p:spTree>
    <p:extLst>
      <p:ext uri="{BB962C8B-B14F-4D97-AF65-F5344CB8AC3E}">
        <p14:creationId xmlns:p14="http://schemas.microsoft.com/office/powerpoint/2010/main" val="248388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945D-26DA-032D-4069-335A4CB7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CA71DC-2694-405A-F72B-5CF386F0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30" y="1429203"/>
            <a:ext cx="10997292" cy="4086226"/>
          </a:xfrm>
        </p:spPr>
        <p:txBody>
          <a:bodyPr>
            <a:noAutofit/>
          </a:bodyPr>
          <a:lstStyle/>
          <a:p>
            <a:r>
              <a:rPr lang="pl-PL" sz="1800" spc="-10" dirty="0">
                <a:effectLst/>
                <a:ea typeface="Calibri" panose="020F0502020204030204" pitchFamily="34" charset="0"/>
              </a:rPr>
              <a:t>            Przykłady działań</a:t>
            </a:r>
            <a:r>
              <a:rPr lang="pl-PL" sz="1800" spc="-10" dirty="0">
                <a:ea typeface="Calibri" panose="020F0502020204030204" pitchFamily="34" charset="0"/>
              </a:rPr>
              <a:t> inicjowanych,</a:t>
            </a:r>
            <a:r>
              <a:rPr lang="pl-PL" sz="1800" spc="-10" dirty="0">
                <a:effectLst/>
                <a:ea typeface="Calibri" panose="020F0502020204030204" pitchFamily="34" charset="0"/>
              </a:rPr>
              <a:t> koordynowanych i wspieranych przez </a:t>
            </a:r>
            <a:r>
              <a:rPr lang="pl-PL" sz="1800" spc="-10" dirty="0">
                <a:ea typeface="Calibri" panose="020F0502020204030204" pitchFamily="34" charset="0"/>
              </a:rPr>
              <a:t>partnerów PPW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A08B0CA-9436-91A1-D961-111047814943}"/>
              </a:ext>
            </a:extLst>
          </p:cNvPr>
          <p:cNvSpPr txBox="1"/>
          <p:nvPr/>
        </p:nvSpPr>
        <p:spPr>
          <a:xfrm>
            <a:off x="820509" y="494269"/>
            <a:ext cx="9687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b="1" i="0" dirty="0">
                <a:effectLst/>
                <a:latin typeface="Fira Sans" panose="020B0503050000020004" pitchFamily="34" charset="0"/>
              </a:rPr>
              <a:t>Formy aktywności podejmowanych w ramach partnerstwa PPW</a:t>
            </a:r>
          </a:p>
        </p:txBody>
      </p:sp>
      <p:pic>
        <p:nvPicPr>
          <p:cNvPr id="2052" name="Picture 4" descr="PPW 27.03.2024">
            <a:extLst>
              <a:ext uri="{FF2B5EF4-FFF2-40B4-BE49-F238E27FC236}">
                <a16:creationId xmlns:a16="http://schemas.microsoft.com/office/drawing/2014/main" id="{0F610C0D-6630-0A80-9365-FECEE620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24" y="2170689"/>
            <a:ext cx="6238399" cy="33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ED24F79-8255-7521-AAC1-75514AC945D2}"/>
              </a:ext>
            </a:extLst>
          </p:cNvPr>
          <p:cNvSpPr txBox="1"/>
          <p:nvPr/>
        </p:nvSpPr>
        <p:spPr>
          <a:xfrm>
            <a:off x="7324701" y="1990015"/>
            <a:ext cx="3881436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spotkania konsultacyjne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analiza danych statystycznych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raporty, diagnozy 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konferencje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seminaria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webinary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szkolenia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targi pracy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dni otwarte</a:t>
            </a:r>
          </a:p>
          <a:p>
            <a:pPr marL="971550" marR="0" lvl="1" indent="-285750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+mn-cs"/>
              </a:rPr>
              <a:t>dyżury informacyjne</a:t>
            </a:r>
          </a:p>
        </p:txBody>
      </p:sp>
    </p:spTree>
    <p:extLst>
      <p:ext uri="{BB962C8B-B14F-4D97-AF65-F5344CB8AC3E}">
        <p14:creationId xmlns:p14="http://schemas.microsoft.com/office/powerpoint/2010/main" val="285161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1059</Words>
  <Application>Microsoft Office PowerPoint</Application>
  <PresentationFormat>Panoramiczny</PresentationFormat>
  <Paragraphs>91</Paragraphs>
  <Slides>13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MS Mincho</vt:lpstr>
      <vt:lpstr>Arial</vt:lpstr>
      <vt:lpstr>Calibri</vt:lpstr>
      <vt:lpstr>Fira Sans</vt:lpstr>
      <vt:lpstr>Fira Sans SemiBold</vt:lpstr>
      <vt:lpstr>Wingdings</vt:lpstr>
      <vt:lpstr>Motyw pakietu Office</vt:lpstr>
      <vt:lpstr>Realizacja zadań Wojewódzkiego Urzędu Pracy w Gdańsku wspierających cudzoziemców na regionalnym rynku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Szwarc</dc:creator>
  <cp:lastModifiedBy>Paweł Bardon</cp:lastModifiedBy>
  <cp:revision>365</cp:revision>
  <cp:lastPrinted>2025-01-13T13:04:15Z</cp:lastPrinted>
  <dcterms:created xsi:type="dcterms:W3CDTF">2021-11-18T11:40:19Z</dcterms:created>
  <dcterms:modified xsi:type="dcterms:W3CDTF">2025-06-06T07:21:35Z</dcterms:modified>
</cp:coreProperties>
</file>